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EAB316-C84A-2125-6E66-84D6529ABBCC}" v="464" dt="2024-07-27T19:59:13.3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3.png"/><Relationship Id="rId7" Type="http://schemas.openxmlformats.org/officeDocument/2006/relationships/image" Target="../media/image5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3.png"/><Relationship Id="rId7" Type="http://schemas.openxmlformats.org/officeDocument/2006/relationships/image" Target="../media/image5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3A1362-4B41-4B55-9844-C88820704AEC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9A8D76-C9BC-417A-8790-85DB149CDD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company faces challenges in maintaining optimal inventory levels, leading to either excess stock or stockouts.</a:t>
          </a:r>
        </a:p>
      </dgm:t>
    </dgm:pt>
    <dgm:pt modelId="{DF154B5D-D5D4-418A-A940-5FBF8680C3A0}" type="parTrans" cxnId="{E9F19336-2FAE-4931-A10E-502E80612396}">
      <dgm:prSet/>
      <dgm:spPr/>
      <dgm:t>
        <a:bodyPr/>
        <a:lstStyle/>
        <a:p>
          <a:endParaRPr lang="en-US"/>
        </a:p>
      </dgm:t>
    </dgm:pt>
    <dgm:pt modelId="{FA92F86F-4F5A-4AC3-9D34-F7CED05343FB}" type="sibTrans" cxnId="{E9F19336-2FAE-4931-A10E-502E80612396}">
      <dgm:prSet/>
      <dgm:spPr/>
      <dgm:t>
        <a:bodyPr/>
        <a:lstStyle/>
        <a:p>
          <a:endParaRPr lang="en-US"/>
        </a:p>
      </dgm:t>
    </dgm:pt>
    <dgm:pt modelId="{C4EC2B0F-3732-4D17-97A3-C07762079D9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Excess stock results in high carrying costs and potential obsolescence.</a:t>
          </a:r>
        </a:p>
      </dgm:t>
    </dgm:pt>
    <dgm:pt modelId="{703EB4BC-6036-4661-B2F2-A94F16434B16}" type="parTrans" cxnId="{5C331D19-C9B0-4ABB-80C9-E1D705A8B347}">
      <dgm:prSet/>
      <dgm:spPr/>
      <dgm:t>
        <a:bodyPr/>
        <a:lstStyle/>
        <a:p>
          <a:endParaRPr lang="en-US"/>
        </a:p>
      </dgm:t>
    </dgm:pt>
    <dgm:pt modelId="{BA2066F9-FF3E-4535-8087-84B950BE255C}" type="sibTrans" cxnId="{5C331D19-C9B0-4ABB-80C9-E1D705A8B347}">
      <dgm:prSet/>
      <dgm:spPr/>
      <dgm:t>
        <a:bodyPr/>
        <a:lstStyle/>
        <a:p>
          <a:endParaRPr lang="en-US"/>
        </a:p>
      </dgm:t>
    </dgm:pt>
    <dgm:pt modelId="{CD8A3CEF-15B2-4B2B-8E48-050D9CB2076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Stockouts cause missed sales opportunities and customer dissatisfaction.</a:t>
          </a:r>
        </a:p>
      </dgm:t>
    </dgm:pt>
    <dgm:pt modelId="{8802DBEB-8FB8-4C4C-A879-757712698043}" type="parTrans" cxnId="{1190B06A-3EC9-4BF5-BAD0-120806E0F41A}">
      <dgm:prSet/>
      <dgm:spPr/>
      <dgm:t>
        <a:bodyPr/>
        <a:lstStyle/>
        <a:p>
          <a:endParaRPr lang="en-US"/>
        </a:p>
      </dgm:t>
    </dgm:pt>
    <dgm:pt modelId="{F55D7822-8775-4FEC-AF2E-5B0601862D2E}" type="sibTrans" cxnId="{1190B06A-3EC9-4BF5-BAD0-120806E0F41A}">
      <dgm:prSet/>
      <dgm:spPr/>
      <dgm:t>
        <a:bodyPr/>
        <a:lstStyle/>
        <a:p>
          <a:endParaRPr lang="en-US"/>
        </a:p>
      </dgm:t>
    </dgm:pt>
    <dgm:pt modelId="{E04F5CC4-5853-45A1-AE47-21E8E3CCB49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Lack of accurate inventory data hinders effective decision-making.</a:t>
          </a:r>
        </a:p>
      </dgm:t>
    </dgm:pt>
    <dgm:pt modelId="{C8350E28-66C1-450E-95D6-5C2737EA05C6}" type="parTrans" cxnId="{E7E5D271-5714-4501-B049-E7F26FA5E140}">
      <dgm:prSet/>
      <dgm:spPr/>
      <dgm:t>
        <a:bodyPr/>
        <a:lstStyle/>
        <a:p>
          <a:endParaRPr lang="en-US"/>
        </a:p>
      </dgm:t>
    </dgm:pt>
    <dgm:pt modelId="{63FFDFE2-1B5D-4825-91B2-99CCE7D7DE3A}" type="sibTrans" cxnId="{E7E5D271-5714-4501-B049-E7F26FA5E140}">
      <dgm:prSet/>
      <dgm:spPr/>
      <dgm:t>
        <a:bodyPr/>
        <a:lstStyle/>
        <a:p>
          <a:endParaRPr lang="en-US"/>
        </a:p>
      </dgm:t>
    </dgm:pt>
    <dgm:pt modelId="{5FCB4D14-B58F-4AB9-A2F2-1E7E8D674D09}" type="pres">
      <dgm:prSet presAssocID="{F93A1362-4B41-4B55-9844-C88820704AEC}" presName="root" presStyleCnt="0">
        <dgm:presLayoutVars>
          <dgm:dir/>
          <dgm:resizeHandles val="exact"/>
        </dgm:presLayoutVars>
      </dgm:prSet>
      <dgm:spPr/>
    </dgm:pt>
    <dgm:pt modelId="{4EC04CB2-B6A3-41D2-87D6-E026C4458729}" type="pres">
      <dgm:prSet presAssocID="{F29A8D76-C9BC-417A-8790-85DB149CDD30}" presName="compNode" presStyleCnt="0"/>
      <dgm:spPr/>
    </dgm:pt>
    <dgm:pt modelId="{6CA28531-91E7-4840-ABC2-7B172E4B28F3}" type="pres">
      <dgm:prSet presAssocID="{F29A8D76-C9BC-417A-8790-85DB149CDD3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07DDE603-A7D4-4364-8BD3-5FD7BA3A1201}" type="pres">
      <dgm:prSet presAssocID="{F29A8D76-C9BC-417A-8790-85DB149CDD30}" presName="spaceRect" presStyleCnt="0"/>
      <dgm:spPr/>
    </dgm:pt>
    <dgm:pt modelId="{AD2041FC-D047-4EDD-BA1D-5B3CD1AA5AD8}" type="pres">
      <dgm:prSet presAssocID="{F29A8D76-C9BC-417A-8790-85DB149CDD30}" presName="textRect" presStyleLbl="revTx" presStyleIdx="0" presStyleCnt="4">
        <dgm:presLayoutVars>
          <dgm:chMax val="1"/>
          <dgm:chPref val="1"/>
        </dgm:presLayoutVars>
      </dgm:prSet>
      <dgm:spPr/>
    </dgm:pt>
    <dgm:pt modelId="{5BAA9775-AAC1-4536-AFDA-A0787B5A30E7}" type="pres">
      <dgm:prSet presAssocID="{FA92F86F-4F5A-4AC3-9D34-F7CED05343FB}" presName="sibTrans" presStyleCnt="0"/>
      <dgm:spPr/>
    </dgm:pt>
    <dgm:pt modelId="{F2FFACB2-BF37-49E4-853D-ABA9590AB80F}" type="pres">
      <dgm:prSet presAssocID="{C4EC2B0F-3732-4D17-97A3-C07762079D9E}" presName="compNode" presStyleCnt="0"/>
      <dgm:spPr/>
    </dgm:pt>
    <dgm:pt modelId="{86D1EA18-05A0-4A3C-9F04-B4C296FCA9EE}" type="pres">
      <dgm:prSet presAssocID="{C4EC2B0F-3732-4D17-97A3-C07762079D9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x trolley"/>
        </a:ext>
      </dgm:extLst>
    </dgm:pt>
    <dgm:pt modelId="{C2CB17AD-2C1D-4E3D-9319-9A578F77FA22}" type="pres">
      <dgm:prSet presAssocID="{C4EC2B0F-3732-4D17-97A3-C07762079D9E}" presName="spaceRect" presStyleCnt="0"/>
      <dgm:spPr/>
    </dgm:pt>
    <dgm:pt modelId="{D6C0A927-0E2D-4638-96F6-B7CBBDBF0BC0}" type="pres">
      <dgm:prSet presAssocID="{C4EC2B0F-3732-4D17-97A3-C07762079D9E}" presName="textRect" presStyleLbl="revTx" presStyleIdx="1" presStyleCnt="4">
        <dgm:presLayoutVars>
          <dgm:chMax val="1"/>
          <dgm:chPref val="1"/>
        </dgm:presLayoutVars>
      </dgm:prSet>
      <dgm:spPr/>
    </dgm:pt>
    <dgm:pt modelId="{828E5106-C388-42F1-8854-5CDF1EB6A0F1}" type="pres">
      <dgm:prSet presAssocID="{BA2066F9-FF3E-4535-8087-84B950BE255C}" presName="sibTrans" presStyleCnt="0"/>
      <dgm:spPr/>
    </dgm:pt>
    <dgm:pt modelId="{103C3719-5C57-4C78-9BCA-A6EE6AD144D6}" type="pres">
      <dgm:prSet presAssocID="{CD8A3CEF-15B2-4B2B-8E48-050D9CB20765}" presName="compNode" presStyleCnt="0"/>
      <dgm:spPr/>
    </dgm:pt>
    <dgm:pt modelId="{7AEF3B2E-2A86-40EA-ACA2-DFAA43C1F7A5}" type="pres">
      <dgm:prSet presAssocID="{CD8A3CEF-15B2-4B2B-8E48-050D9CB2076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ad Face with No Fill"/>
        </a:ext>
      </dgm:extLst>
    </dgm:pt>
    <dgm:pt modelId="{37FBFAE2-DBC4-4516-AA0A-5552A8DD890A}" type="pres">
      <dgm:prSet presAssocID="{CD8A3CEF-15B2-4B2B-8E48-050D9CB20765}" presName="spaceRect" presStyleCnt="0"/>
      <dgm:spPr/>
    </dgm:pt>
    <dgm:pt modelId="{FFF20C61-3196-4B73-B617-548A0FD2F429}" type="pres">
      <dgm:prSet presAssocID="{CD8A3CEF-15B2-4B2B-8E48-050D9CB20765}" presName="textRect" presStyleLbl="revTx" presStyleIdx="2" presStyleCnt="4">
        <dgm:presLayoutVars>
          <dgm:chMax val="1"/>
          <dgm:chPref val="1"/>
        </dgm:presLayoutVars>
      </dgm:prSet>
      <dgm:spPr/>
    </dgm:pt>
    <dgm:pt modelId="{7D23258C-C06E-4BDA-9CB2-6B6AE59BE5EB}" type="pres">
      <dgm:prSet presAssocID="{F55D7822-8775-4FEC-AF2E-5B0601862D2E}" presName="sibTrans" presStyleCnt="0"/>
      <dgm:spPr/>
    </dgm:pt>
    <dgm:pt modelId="{1CD1B23A-855D-4A78-A829-10946739CB80}" type="pres">
      <dgm:prSet presAssocID="{E04F5CC4-5853-45A1-AE47-21E8E3CCB495}" presName="compNode" presStyleCnt="0"/>
      <dgm:spPr/>
    </dgm:pt>
    <dgm:pt modelId="{25FE6964-C74C-41A2-AC5F-8116CCDADE9C}" type="pres">
      <dgm:prSet presAssocID="{E04F5CC4-5853-45A1-AE47-21E8E3CCB49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ADB7DEFD-98E3-45E3-A428-118AA84ED579}" type="pres">
      <dgm:prSet presAssocID="{E04F5CC4-5853-45A1-AE47-21E8E3CCB495}" presName="spaceRect" presStyleCnt="0"/>
      <dgm:spPr/>
    </dgm:pt>
    <dgm:pt modelId="{AB9D4BD3-A396-42ED-A8EF-6C9F35CC4D4B}" type="pres">
      <dgm:prSet presAssocID="{E04F5CC4-5853-45A1-AE47-21E8E3CCB49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C331D19-C9B0-4ABB-80C9-E1D705A8B347}" srcId="{F93A1362-4B41-4B55-9844-C88820704AEC}" destId="{C4EC2B0F-3732-4D17-97A3-C07762079D9E}" srcOrd="1" destOrd="0" parTransId="{703EB4BC-6036-4661-B2F2-A94F16434B16}" sibTransId="{BA2066F9-FF3E-4535-8087-84B950BE255C}"/>
    <dgm:cxn modelId="{2C782227-46D9-438D-9BC0-C090DFEEBC11}" type="presOf" srcId="{F93A1362-4B41-4B55-9844-C88820704AEC}" destId="{5FCB4D14-B58F-4AB9-A2F2-1E7E8D674D09}" srcOrd="0" destOrd="0" presId="urn:microsoft.com/office/officeart/2018/2/layout/IconLabelList"/>
    <dgm:cxn modelId="{E9F19336-2FAE-4931-A10E-502E80612396}" srcId="{F93A1362-4B41-4B55-9844-C88820704AEC}" destId="{F29A8D76-C9BC-417A-8790-85DB149CDD30}" srcOrd="0" destOrd="0" parTransId="{DF154B5D-D5D4-418A-A940-5FBF8680C3A0}" sibTransId="{FA92F86F-4F5A-4AC3-9D34-F7CED05343FB}"/>
    <dgm:cxn modelId="{40907B68-D98D-413B-B430-40B46D5A8E32}" type="presOf" srcId="{F29A8D76-C9BC-417A-8790-85DB149CDD30}" destId="{AD2041FC-D047-4EDD-BA1D-5B3CD1AA5AD8}" srcOrd="0" destOrd="0" presId="urn:microsoft.com/office/officeart/2018/2/layout/IconLabelList"/>
    <dgm:cxn modelId="{1190B06A-3EC9-4BF5-BAD0-120806E0F41A}" srcId="{F93A1362-4B41-4B55-9844-C88820704AEC}" destId="{CD8A3CEF-15B2-4B2B-8E48-050D9CB20765}" srcOrd="2" destOrd="0" parTransId="{8802DBEB-8FB8-4C4C-A879-757712698043}" sibTransId="{F55D7822-8775-4FEC-AF2E-5B0601862D2E}"/>
    <dgm:cxn modelId="{E7E5D271-5714-4501-B049-E7F26FA5E140}" srcId="{F93A1362-4B41-4B55-9844-C88820704AEC}" destId="{E04F5CC4-5853-45A1-AE47-21E8E3CCB495}" srcOrd="3" destOrd="0" parTransId="{C8350E28-66C1-450E-95D6-5C2737EA05C6}" sibTransId="{63FFDFE2-1B5D-4825-91B2-99CCE7D7DE3A}"/>
    <dgm:cxn modelId="{D08B0682-0FD6-418D-BEF4-65E6B6AF0DD0}" type="presOf" srcId="{C4EC2B0F-3732-4D17-97A3-C07762079D9E}" destId="{D6C0A927-0E2D-4638-96F6-B7CBBDBF0BC0}" srcOrd="0" destOrd="0" presId="urn:microsoft.com/office/officeart/2018/2/layout/IconLabelList"/>
    <dgm:cxn modelId="{0C3D4EEB-D8E6-406D-BBF1-5BF283929409}" type="presOf" srcId="{CD8A3CEF-15B2-4B2B-8E48-050D9CB20765}" destId="{FFF20C61-3196-4B73-B617-548A0FD2F429}" srcOrd="0" destOrd="0" presId="urn:microsoft.com/office/officeart/2018/2/layout/IconLabelList"/>
    <dgm:cxn modelId="{FDE7E1F1-B32F-43A1-AC89-1ACBCEFEF10F}" type="presOf" srcId="{E04F5CC4-5853-45A1-AE47-21E8E3CCB495}" destId="{AB9D4BD3-A396-42ED-A8EF-6C9F35CC4D4B}" srcOrd="0" destOrd="0" presId="urn:microsoft.com/office/officeart/2018/2/layout/IconLabelList"/>
    <dgm:cxn modelId="{6461E0E2-28B7-4BF0-96C8-E4A756F895F4}" type="presParOf" srcId="{5FCB4D14-B58F-4AB9-A2F2-1E7E8D674D09}" destId="{4EC04CB2-B6A3-41D2-87D6-E026C4458729}" srcOrd="0" destOrd="0" presId="urn:microsoft.com/office/officeart/2018/2/layout/IconLabelList"/>
    <dgm:cxn modelId="{2DD33AE1-13F4-4244-99BA-36851B027775}" type="presParOf" srcId="{4EC04CB2-B6A3-41D2-87D6-E026C4458729}" destId="{6CA28531-91E7-4840-ABC2-7B172E4B28F3}" srcOrd="0" destOrd="0" presId="urn:microsoft.com/office/officeart/2018/2/layout/IconLabelList"/>
    <dgm:cxn modelId="{56410960-DA86-4857-8D7B-812D6F0A011E}" type="presParOf" srcId="{4EC04CB2-B6A3-41D2-87D6-E026C4458729}" destId="{07DDE603-A7D4-4364-8BD3-5FD7BA3A1201}" srcOrd="1" destOrd="0" presId="urn:microsoft.com/office/officeart/2018/2/layout/IconLabelList"/>
    <dgm:cxn modelId="{A8C1E27B-A969-48B9-BB22-8915AF014D6D}" type="presParOf" srcId="{4EC04CB2-B6A3-41D2-87D6-E026C4458729}" destId="{AD2041FC-D047-4EDD-BA1D-5B3CD1AA5AD8}" srcOrd="2" destOrd="0" presId="urn:microsoft.com/office/officeart/2018/2/layout/IconLabelList"/>
    <dgm:cxn modelId="{CEA57C37-C75A-430E-AC9A-9086A29FFF08}" type="presParOf" srcId="{5FCB4D14-B58F-4AB9-A2F2-1E7E8D674D09}" destId="{5BAA9775-AAC1-4536-AFDA-A0787B5A30E7}" srcOrd="1" destOrd="0" presId="urn:microsoft.com/office/officeart/2018/2/layout/IconLabelList"/>
    <dgm:cxn modelId="{03697D85-2EB1-4E62-BDC3-7D62736FBA49}" type="presParOf" srcId="{5FCB4D14-B58F-4AB9-A2F2-1E7E8D674D09}" destId="{F2FFACB2-BF37-49E4-853D-ABA9590AB80F}" srcOrd="2" destOrd="0" presId="urn:microsoft.com/office/officeart/2018/2/layout/IconLabelList"/>
    <dgm:cxn modelId="{2A40FCEF-71F3-4488-B2B3-27797C07F2E2}" type="presParOf" srcId="{F2FFACB2-BF37-49E4-853D-ABA9590AB80F}" destId="{86D1EA18-05A0-4A3C-9F04-B4C296FCA9EE}" srcOrd="0" destOrd="0" presId="urn:microsoft.com/office/officeart/2018/2/layout/IconLabelList"/>
    <dgm:cxn modelId="{0F4276AB-CF16-40D2-A6D5-1970D0EC2B7E}" type="presParOf" srcId="{F2FFACB2-BF37-49E4-853D-ABA9590AB80F}" destId="{C2CB17AD-2C1D-4E3D-9319-9A578F77FA22}" srcOrd="1" destOrd="0" presId="urn:microsoft.com/office/officeart/2018/2/layout/IconLabelList"/>
    <dgm:cxn modelId="{436A7A2A-BB0D-4AD0-9CEC-99B7EFE4F589}" type="presParOf" srcId="{F2FFACB2-BF37-49E4-853D-ABA9590AB80F}" destId="{D6C0A927-0E2D-4638-96F6-B7CBBDBF0BC0}" srcOrd="2" destOrd="0" presId="urn:microsoft.com/office/officeart/2018/2/layout/IconLabelList"/>
    <dgm:cxn modelId="{DF22FEBE-EC08-4F45-A1CB-3768B70465CE}" type="presParOf" srcId="{5FCB4D14-B58F-4AB9-A2F2-1E7E8D674D09}" destId="{828E5106-C388-42F1-8854-5CDF1EB6A0F1}" srcOrd="3" destOrd="0" presId="urn:microsoft.com/office/officeart/2018/2/layout/IconLabelList"/>
    <dgm:cxn modelId="{4B03C5E0-02E8-459D-8BF7-8E7720CF01C2}" type="presParOf" srcId="{5FCB4D14-B58F-4AB9-A2F2-1E7E8D674D09}" destId="{103C3719-5C57-4C78-9BCA-A6EE6AD144D6}" srcOrd="4" destOrd="0" presId="urn:microsoft.com/office/officeart/2018/2/layout/IconLabelList"/>
    <dgm:cxn modelId="{812C889F-78FD-42FE-8F4C-6FE68957067A}" type="presParOf" srcId="{103C3719-5C57-4C78-9BCA-A6EE6AD144D6}" destId="{7AEF3B2E-2A86-40EA-ACA2-DFAA43C1F7A5}" srcOrd="0" destOrd="0" presId="urn:microsoft.com/office/officeart/2018/2/layout/IconLabelList"/>
    <dgm:cxn modelId="{FB7F4E2E-9466-475C-8E2B-0A298CFCF686}" type="presParOf" srcId="{103C3719-5C57-4C78-9BCA-A6EE6AD144D6}" destId="{37FBFAE2-DBC4-4516-AA0A-5552A8DD890A}" srcOrd="1" destOrd="0" presId="urn:microsoft.com/office/officeart/2018/2/layout/IconLabelList"/>
    <dgm:cxn modelId="{BC56B54E-9A46-4F32-9DD0-F2E9B0E0BBC1}" type="presParOf" srcId="{103C3719-5C57-4C78-9BCA-A6EE6AD144D6}" destId="{FFF20C61-3196-4B73-B617-548A0FD2F429}" srcOrd="2" destOrd="0" presId="urn:microsoft.com/office/officeart/2018/2/layout/IconLabelList"/>
    <dgm:cxn modelId="{473929FC-D695-4804-A0DA-F39EEECF87B8}" type="presParOf" srcId="{5FCB4D14-B58F-4AB9-A2F2-1E7E8D674D09}" destId="{7D23258C-C06E-4BDA-9CB2-6B6AE59BE5EB}" srcOrd="5" destOrd="0" presId="urn:microsoft.com/office/officeart/2018/2/layout/IconLabelList"/>
    <dgm:cxn modelId="{2FEE454E-9A59-4F2D-9ECC-85A1254989D6}" type="presParOf" srcId="{5FCB4D14-B58F-4AB9-A2F2-1E7E8D674D09}" destId="{1CD1B23A-855D-4A78-A829-10946739CB80}" srcOrd="6" destOrd="0" presId="urn:microsoft.com/office/officeart/2018/2/layout/IconLabelList"/>
    <dgm:cxn modelId="{520649AD-3570-4F6F-AE9B-51D1CADFAB29}" type="presParOf" srcId="{1CD1B23A-855D-4A78-A829-10946739CB80}" destId="{25FE6964-C74C-41A2-AC5F-8116CCDADE9C}" srcOrd="0" destOrd="0" presId="urn:microsoft.com/office/officeart/2018/2/layout/IconLabelList"/>
    <dgm:cxn modelId="{5EA123B5-D467-4DEE-A3C9-DD1E0161EE2C}" type="presParOf" srcId="{1CD1B23A-855D-4A78-A829-10946739CB80}" destId="{ADB7DEFD-98E3-45E3-A428-118AA84ED579}" srcOrd="1" destOrd="0" presId="urn:microsoft.com/office/officeart/2018/2/layout/IconLabelList"/>
    <dgm:cxn modelId="{AD5DF3C5-B553-4210-8668-AEEC2316F902}" type="presParOf" srcId="{1CD1B23A-855D-4A78-A829-10946739CB80}" destId="{AB9D4BD3-A396-42ED-A8EF-6C9F35CC4D4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6917B2-3C5A-4B96-9F16-1878B4A5F586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DDCB84-4B3C-4A7C-A389-4BF873812FE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Implemented ABC and XYZ analysis to categorize inventory based on value and demand variability.</a:t>
          </a:r>
        </a:p>
      </dgm:t>
    </dgm:pt>
    <dgm:pt modelId="{137FAA64-15C3-4126-A6CE-8B48C30DF6A0}" type="parTrans" cxnId="{D61220B3-26E8-4FDD-95AA-9DEE3F704A36}">
      <dgm:prSet/>
      <dgm:spPr/>
      <dgm:t>
        <a:bodyPr/>
        <a:lstStyle/>
        <a:p>
          <a:endParaRPr lang="en-US"/>
        </a:p>
      </dgm:t>
    </dgm:pt>
    <dgm:pt modelId="{11D117D8-0C61-40B2-B2B5-DE149FFE27BB}" type="sibTrans" cxnId="{D61220B3-26E8-4FDD-95AA-9DEE3F704A3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35AE3F3-0FFE-4CA0-841D-D7500932C61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Calculated inventory turnover ratio to assess the efficiency of inventory usage.</a:t>
          </a:r>
        </a:p>
      </dgm:t>
    </dgm:pt>
    <dgm:pt modelId="{2F343DF1-7B7C-4DD6-A534-ED15AC888EE7}" type="parTrans" cxnId="{47D6FD5C-FBB9-48E5-9C8C-94EA026D2214}">
      <dgm:prSet/>
      <dgm:spPr/>
      <dgm:t>
        <a:bodyPr/>
        <a:lstStyle/>
        <a:p>
          <a:endParaRPr lang="en-US"/>
        </a:p>
      </dgm:t>
    </dgm:pt>
    <dgm:pt modelId="{70866B0C-969B-468C-B48C-FA5C9CFA455C}" type="sibTrans" cxnId="{47D6FD5C-FBB9-48E5-9C8C-94EA026D221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8CC1785-50CF-4FF8-86B9-A8844535F0D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Developed a dashboard to monitor the stock status of each product in real-time.</a:t>
          </a:r>
        </a:p>
      </dgm:t>
    </dgm:pt>
    <dgm:pt modelId="{0E047A1B-B5BD-4EA5-AA72-8ACFFF16143F}" type="parTrans" cxnId="{D5EDE54D-EE43-4756-8CAB-2C6181405D05}">
      <dgm:prSet/>
      <dgm:spPr/>
      <dgm:t>
        <a:bodyPr/>
        <a:lstStyle/>
        <a:p>
          <a:endParaRPr lang="en-US"/>
        </a:p>
      </dgm:t>
    </dgm:pt>
    <dgm:pt modelId="{D4F43E59-9211-4374-80BE-974828EEE0F9}" type="sibTrans" cxnId="{D5EDE54D-EE43-4756-8CAB-2C6181405D0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1A4077C-EB68-4E2C-B888-BBCB7E9149F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Utilized data-driven insights to optimize reorder points and safety stock levels.</a:t>
          </a:r>
        </a:p>
      </dgm:t>
    </dgm:pt>
    <dgm:pt modelId="{FE7568A2-837B-4F20-AA54-C60A481E47BB}" type="parTrans" cxnId="{D55DB7A8-23AD-48A7-9CD1-7587B65A1ECE}">
      <dgm:prSet/>
      <dgm:spPr/>
      <dgm:t>
        <a:bodyPr/>
        <a:lstStyle/>
        <a:p>
          <a:endParaRPr lang="en-US"/>
        </a:p>
      </dgm:t>
    </dgm:pt>
    <dgm:pt modelId="{A486E501-1C39-4692-A340-9EF2E22CB706}" type="sibTrans" cxnId="{D55DB7A8-23AD-48A7-9CD1-7587B65A1ECE}">
      <dgm:prSet/>
      <dgm:spPr/>
      <dgm:t>
        <a:bodyPr/>
        <a:lstStyle/>
        <a:p>
          <a:endParaRPr lang="en-US"/>
        </a:p>
      </dgm:t>
    </dgm:pt>
    <dgm:pt modelId="{0061ABC2-6E78-4769-86E4-CD9703AC9912}" type="pres">
      <dgm:prSet presAssocID="{D16917B2-3C5A-4B96-9F16-1878B4A5F586}" presName="root" presStyleCnt="0">
        <dgm:presLayoutVars>
          <dgm:dir/>
          <dgm:resizeHandles val="exact"/>
        </dgm:presLayoutVars>
      </dgm:prSet>
      <dgm:spPr/>
    </dgm:pt>
    <dgm:pt modelId="{875B61A1-DDCA-4E1C-9A66-CA9DAE1CD9E5}" type="pres">
      <dgm:prSet presAssocID="{D16917B2-3C5A-4B96-9F16-1878B4A5F586}" presName="container" presStyleCnt="0">
        <dgm:presLayoutVars>
          <dgm:dir/>
          <dgm:resizeHandles val="exact"/>
        </dgm:presLayoutVars>
      </dgm:prSet>
      <dgm:spPr/>
    </dgm:pt>
    <dgm:pt modelId="{730C9972-B1DA-4DD6-B166-0BE21561A60E}" type="pres">
      <dgm:prSet presAssocID="{87DDCB84-4B3C-4A7C-A389-4BF873812FE1}" presName="compNode" presStyleCnt="0"/>
      <dgm:spPr/>
    </dgm:pt>
    <dgm:pt modelId="{CCF9182C-C8E9-4D60-B5F4-F92D36DEEAE9}" type="pres">
      <dgm:prSet presAssocID="{87DDCB84-4B3C-4A7C-A389-4BF873812FE1}" presName="iconBgRect" presStyleLbl="bgShp" presStyleIdx="0" presStyleCnt="4"/>
      <dgm:spPr/>
    </dgm:pt>
    <dgm:pt modelId="{0681493A-F53F-4D64-B55D-131E7ECC1732}" type="pres">
      <dgm:prSet presAssocID="{87DDCB84-4B3C-4A7C-A389-4BF873812FE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0B02B9D5-934E-45FF-8369-8AE0F2DBCB50}" type="pres">
      <dgm:prSet presAssocID="{87DDCB84-4B3C-4A7C-A389-4BF873812FE1}" presName="spaceRect" presStyleCnt="0"/>
      <dgm:spPr/>
    </dgm:pt>
    <dgm:pt modelId="{9A83A08A-5CA5-4EFE-8873-90C4E343DA1D}" type="pres">
      <dgm:prSet presAssocID="{87DDCB84-4B3C-4A7C-A389-4BF873812FE1}" presName="textRect" presStyleLbl="revTx" presStyleIdx="0" presStyleCnt="4">
        <dgm:presLayoutVars>
          <dgm:chMax val="1"/>
          <dgm:chPref val="1"/>
        </dgm:presLayoutVars>
      </dgm:prSet>
      <dgm:spPr/>
    </dgm:pt>
    <dgm:pt modelId="{C451401B-BA29-423B-BBC9-BC6E819B3797}" type="pres">
      <dgm:prSet presAssocID="{11D117D8-0C61-40B2-B2B5-DE149FFE27BB}" presName="sibTrans" presStyleLbl="sibTrans2D1" presStyleIdx="0" presStyleCnt="0"/>
      <dgm:spPr/>
    </dgm:pt>
    <dgm:pt modelId="{5220AE9A-9326-4A75-978F-609ED7581ABD}" type="pres">
      <dgm:prSet presAssocID="{335AE3F3-0FFE-4CA0-841D-D7500932C612}" presName="compNode" presStyleCnt="0"/>
      <dgm:spPr/>
    </dgm:pt>
    <dgm:pt modelId="{AD74844E-811E-4417-90D5-8FDB151CF8A8}" type="pres">
      <dgm:prSet presAssocID="{335AE3F3-0FFE-4CA0-841D-D7500932C612}" presName="iconBgRect" presStyleLbl="bgShp" presStyleIdx="1" presStyleCnt="4"/>
      <dgm:spPr/>
    </dgm:pt>
    <dgm:pt modelId="{76E508BF-9250-4DE7-8780-30D32CE24A31}" type="pres">
      <dgm:prSet presAssocID="{335AE3F3-0FFE-4CA0-841D-D7500932C61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58363FF7-CE66-4AD4-9CEC-0321BA4A64C3}" type="pres">
      <dgm:prSet presAssocID="{335AE3F3-0FFE-4CA0-841D-D7500932C612}" presName="spaceRect" presStyleCnt="0"/>
      <dgm:spPr/>
    </dgm:pt>
    <dgm:pt modelId="{5464C2EF-CAD9-4FEF-8D3D-44575F86E45E}" type="pres">
      <dgm:prSet presAssocID="{335AE3F3-0FFE-4CA0-841D-D7500932C612}" presName="textRect" presStyleLbl="revTx" presStyleIdx="1" presStyleCnt="4">
        <dgm:presLayoutVars>
          <dgm:chMax val="1"/>
          <dgm:chPref val="1"/>
        </dgm:presLayoutVars>
      </dgm:prSet>
      <dgm:spPr/>
    </dgm:pt>
    <dgm:pt modelId="{60B16FA3-CBB8-4F0C-AE54-F8E89B9D08A5}" type="pres">
      <dgm:prSet presAssocID="{70866B0C-969B-468C-B48C-FA5C9CFA455C}" presName="sibTrans" presStyleLbl="sibTrans2D1" presStyleIdx="0" presStyleCnt="0"/>
      <dgm:spPr/>
    </dgm:pt>
    <dgm:pt modelId="{0D2AD30B-7C5D-411A-913C-2870050BF92D}" type="pres">
      <dgm:prSet presAssocID="{18CC1785-50CF-4FF8-86B9-A8844535F0D9}" presName="compNode" presStyleCnt="0"/>
      <dgm:spPr/>
    </dgm:pt>
    <dgm:pt modelId="{5FC06816-474F-4F44-868F-F6C6D93C7B74}" type="pres">
      <dgm:prSet presAssocID="{18CC1785-50CF-4FF8-86B9-A8844535F0D9}" presName="iconBgRect" presStyleLbl="bgShp" presStyleIdx="2" presStyleCnt="4"/>
      <dgm:spPr/>
    </dgm:pt>
    <dgm:pt modelId="{1C1AB62A-B349-47E6-BE68-88160DFB6725}" type="pres">
      <dgm:prSet presAssocID="{18CC1785-50CF-4FF8-86B9-A8844535F0D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578DD507-A333-4E5C-B88B-444AF5112ADC}" type="pres">
      <dgm:prSet presAssocID="{18CC1785-50CF-4FF8-86B9-A8844535F0D9}" presName="spaceRect" presStyleCnt="0"/>
      <dgm:spPr/>
    </dgm:pt>
    <dgm:pt modelId="{EC5C3311-15F7-431C-9E7F-51437EC867C0}" type="pres">
      <dgm:prSet presAssocID="{18CC1785-50CF-4FF8-86B9-A8844535F0D9}" presName="textRect" presStyleLbl="revTx" presStyleIdx="2" presStyleCnt="4">
        <dgm:presLayoutVars>
          <dgm:chMax val="1"/>
          <dgm:chPref val="1"/>
        </dgm:presLayoutVars>
      </dgm:prSet>
      <dgm:spPr/>
    </dgm:pt>
    <dgm:pt modelId="{BED61F84-97A1-4CC0-8F78-8E695298C5C5}" type="pres">
      <dgm:prSet presAssocID="{D4F43E59-9211-4374-80BE-974828EEE0F9}" presName="sibTrans" presStyleLbl="sibTrans2D1" presStyleIdx="0" presStyleCnt="0"/>
      <dgm:spPr/>
    </dgm:pt>
    <dgm:pt modelId="{F1E1FA13-2538-4293-9EB8-E26A3E83525D}" type="pres">
      <dgm:prSet presAssocID="{E1A4077C-EB68-4E2C-B888-BBCB7E9149FE}" presName="compNode" presStyleCnt="0"/>
      <dgm:spPr/>
    </dgm:pt>
    <dgm:pt modelId="{8C648BCD-3104-43F7-B33E-009D7C7A7D0E}" type="pres">
      <dgm:prSet presAssocID="{E1A4077C-EB68-4E2C-B888-BBCB7E9149FE}" presName="iconBgRect" presStyleLbl="bgShp" presStyleIdx="3" presStyleCnt="4"/>
      <dgm:spPr/>
    </dgm:pt>
    <dgm:pt modelId="{F29AD57E-5A42-406A-B144-F686B25454DE}" type="pres">
      <dgm:prSet presAssocID="{E1A4077C-EB68-4E2C-B888-BBCB7E9149F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x trolley"/>
        </a:ext>
      </dgm:extLst>
    </dgm:pt>
    <dgm:pt modelId="{EA6A0F2F-65EE-415D-9F89-EB34E072C5F3}" type="pres">
      <dgm:prSet presAssocID="{E1A4077C-EB68-4E2C-B888-BBCB7E9149FE}" presName="spaceRect" presStyleCnt="0"/>
      <dgm:spPr/>
    </dgm:pt>
    <dgm:pt modelId="{F51CE92F-B5C3-4884-85A4-91AE6093D4F1}" type="pres">
      <dgm:prSet presAssocID="{E1A4077C-EB68-4E2C-B888-BBCB7E9149F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C24EC01-A3E0-4581-A027-3BED15135897}" type="presOf" srcId="{70866B0C-969B-468C-B48C-FA5C9CFA455C}" destId="{60B16FA3-CBB8-4F0C-AE54-F8E89B9D08A5}" srcOrd="0" destOrd="0" presId="urn:microsoft.com/office/officeart/2018/2/layout/IconCircleList"/>
    <dgm:cxn modelId="{4784462C-402C-44E4-B2B9-372C8BC23220}" type="presOf" srcId="{11D117D8-0C61-40B2-B2B5-DE149FFE27BB}" destId="{C451401B-BA29-423B-BBC9-BC6E819B3797}" srcOrd="0" destOrd="0" presId="urn:microsoft.com/office/officeart/2018/2/layout/IconCircleList"/>
    <dgm:cxn modelId="{952F0737-AB1B-4F6E-89FA-5EFEEE1D4462}" type="presOf" srcId="{E1A4077C-EB68-4E2C-B888-BBCB7E9149FE}" destId="{F51CE92F-B5C3-4884-85A4-91AE6093D4F1}" srcOrd="0" destOrd="0" presId="urn:microsoft.com/office/officeart/2018/2/layout/IconCircleList"/>
    <dgm:cxn modelId="{090E5938-DB85-4F15-A6AA-4E439C16E14A}" type="presOf" srcId="{D16917B2-3C5A-4B96-9F16-1878B4A5F586}" destId="{0061ABC2-6E78-4769-86E4-CD9703AC9912}" srcOrd="0" destOrd="0" presId="urn:microsoft.com/office/officeart/2018/2/layout/IconCircleList"/>
    <dgm:cxn modelId="{47D6FD5C-FBB9-48E5-9C8C-94EA026D2214}" srcId="{D16917B2-3C5A-4B96-9F16-1878B4A5F586}" destId="{335AE3F3-0FFE-4CA0-841D-D7500932C612}" srcOrd="1" destOrd="0" parTransId="{2F343DF1-7B7C-4DD6-A534-ED15AC888EE7}" sibTransId="{70866B0C-969B-468C-B48C-FA5C9CFA455C}"/>
    <dgm:cxn modelId="{9C564563-F47D-4B95-8D89-8AB811C6C4DE}" type="presOf" srcId="{335AE3F3-0FFE-4CA0-841D-D7500932C612}" destId="{5464C2EF-CAD9-4FEF-8D3D-44575F86E45E}" srcOrd="0" destOrd="0" presId="urn:microsoft.com/office/officeart/2018/2/layout/IconCircleList"/>
    <dgm:cxn modelId="{D5EDE54D-EE43-4756-8CAB-2C6181405D05}" srcId="{D16917B2-3C5A-4B96-9F16-1878B4A5F586}" destId="{18CC1785-50CF-4FF8-86B9-A8844535F0D9}" srcOrd="2" destOrd="0" parTransId="{0E047A1B-B5BD-4EA5-AA72-8ACFFF16143F}" sibTransId="{D4F43E59-9211-4374-80BE-974828EEE0F9}"/>
    <dgm:cxn modelId="{61A87780-4009-4F17-8D0C-793C59C59B22}" type="presOf" srcId="{D4F43E59-9211-4374-80BE-974828EEE0F9}" destId="{BED61F84-97A1-4CC0-8F78-8E695298C5C5}" srcOrd="0" destOrd="0" presId="urn:microsoft.com/office/officeart/2018/2/layout/IconCircleList"/>
    <dgm:cxn modelId="{D55DB7A8-23AD-48A7-9CD1-7587B65A1ECE}" srcId="{D16917B2-3C5A-4B96-9F16-1878B4A5F586}" destId="{E1A4077C-EB68-4E2C-B888-BBCB7E9149FE}" srcOrd="3" destOrd="0" parTransId="{FE7568A2-837B-4F20-AA54-C60A481E47BB}" sibTransId="{A486E501-1C39-4692-A340-9EF2E22CB706}"/>
    <dgm:cxn modelId="{D61220B3-26E8-4FDD-95AA-9DEE3F704A36}" srcId="{D16917B2-3C5A-4B96-9F16-1878B4A5F586}" destId="{87DDCB84-4B3C-4A7C-A389-4BF873812FE1}" srcOrd="0" destOrd="0" parTransId="{137FAA64-15C3-4126-A6CE-8B48C30DF6A0}" sibTransId="{11D117D8-0C61-40B2-B2B5-DE149FFE27BB}"/>
    <dgm:cxn modelId="{32565AB4-2D0D-424D-97AE-31402F37A243}" type="presOf" srcId="{87DDCB84-4B3C-4A7C-A389-4BF873812FE1}" destId="{9A83A08A-5CA5-4EFE-8873-90C4E343DA1D}" srcOrd="0" destOrd="0" presId="urn:microsoft.com/office/officeart/2018/2/layout/IconCircleList"/>
    <dgm:cxn modelId="{5C3C6FCC-59E9-4B5F-8210-CA2E1EBA721D}" type="presOf" srcId="{18CC1785-50CF-4FF8-86B9-A8844535F0D9}" destId="{EC5C3311-15F7-431C-9E7F-51437EC867C0}" srcOrd="0" destOrd="0" presId="urn:microsoft.com/office/officeart/2018/2/layout/IconCircleList"/>
    <dgm:cxn modelId="{D759F0B7-0CF4-4FEE-8A38-483955DF3E80}" type="presParOf" srcId="{0061ABC2-6E78-4769-86E4-CD9703AC9912}" destId="{875B61A1-DDCA-4E1C-9A66-CA9DAE1CD9E5}" srcOrd="0" destOrd="0" presId="urn:microsoft.com/office/officeart/2018/2/layout/IconCircleList"/>
    <dgm:cxn modelId="{9EF7F99E-B650-4B0E-BB20-68369A1868FD}" type="presParOf" srcId="{875B61A1-DDCA-4E1C-9A66-CA9DAE1CD9E5}" destId="{730C9972-B1DA-4DD6-B166-0BE21561A60E}" srcOrd="0" destOrd="0" presId="urn:microsoft.com/office/officeart/2018/2/layout/IconCircleList"/>
    <dgm:cxn modelId="{57C38E45-1D5A-4029-9862-881348DFD289}" type="presParOf" srcId="{730C9972-B1DA-4DD6-B166-0BE21561A60E}" destId="{CCF9182C-C8E9-4D60-B5F4-F92D36DEEAE9}" srcOrd="0" destOrd="0" presId="urn:microsoft.com/office/officeart/2018/2/layout/IconCircleList"/>
    <dgm:cxn modelId="{F031216C-4841-45C8-B40F-FAEAE0885F11}" type="presParOf" srcId="{730C9972-B1DA-4DD6-B166-0BE21561A60E}" destId="{0681493A-F53F-4D64-B55D-131E7ECC1732}" srcOrd="1" destOrd="0" presId="urn:microsoft.com/office/officeart/2018/2/layout/IconCircleList"/>
    <dgm:cxn modelId="{6C2A937E-4771-4D2B-B867-7F21B8A3FB2C}" type="presParOf" srcId="{730C9972-B1DA-4DD6-B166-0BE21561A60E}" destId="{0B02B9D5-934E-45FF-8369-8AE0F2DBCB50}" srcOrd="2" destOrd="0" presId="urn:microsoft.com/office/officeart/2018/2/layout/IconCircleList"/>
    <dgm:cxn modelId="{CA9F328C-5063-47DF-99BA-019F315EECE3}" type="presParOf" srcId="{730C9972-B1DA-4DD6-B166-0BE21561A60E}" destId="{9A83A08A-5CA5-4EFE-8873-90C4E343DA1D}" srcOrd="3" destOrd="0" presId="urn:microsoft.com/office/officeart/2018/2/layout/IconCircleList"/>
    <dgm:cxn modelId="{43367EC3-1B8C-4D15-9E15-D08F83029F02}" type="presParOf" srcId="{875B61A1-DDCA-4E1C-9A66-CA9DAE1CD9E5}" destId="{C451401B-BA29-423B-BBC9-BC6E819B3797}" srcOrd="1" destOrd="0" presId="urn:microsoft.com/office/officeart/2018/2/layout/IconCircleList"/>
    <dgm:cxn modelId="{E601D4F6-E86B-40E0-B9A1-B6DB77F143D9}" type="presParOf" srcId="{875B61A1-DDCA-4E1C-9A66-CA9DAE1CD9E5}" destId="{5220AE9A-9326-4A75-978F-609ED7581ABD}" srcOrd="2" destOrd="0" presId="urn:microsoft.com/office/officeart/2018/2/layout/IconCircleList"/>
    <dgm:cxn modelId="{45C83A8A-79AD-404A-A2A0-42F9C1F90871}" type="presParOf" srcId="{5220AE9A-9326-4A75-978F-609ED7581ABD}" destId="{AD74844E-811E-4417-90D5-8FDB151CF8A8}" srcOrd="0" destOrd="0" presId="urn:microsoft.com/office/officeart/2018/2/layout/IconCircleList"/>
    <dgm:cxn modelId="{1633A42F-67D3-49C2-8C7D-2C1EC134E79D}" type="presParOf" srcId="{5220AE9A-9326-4A75-978F-609ED7581ABD}" destId="{76E508BF-9250-4DE7-8780-30D32CE24A31}" srcOrd="1" destOrd="0" presId="urn:microsoft.com/office/officeart/2018/2/layout/IconCircleList"/>
    <dgm:cxn modelId="{1466E9BC-8BC6-43F0-B591-B036E08D2BE5}" type="presParOf" srcId="{5220AE9A-9326-4A75-978F-609ED7581ABD}" destId="{58363FF7-CE66-4AD4-9CEC-0321BA4A64C3}" srcOrd="2" destOrd="0" presId="urn:microsoft.com/office/officeart/2018/2/layout/IconCircleList"/>
    <dgm:cxn modelId="{16DCE894-6B74-435B-8339-D42C12B98D0F}" type="presParOf" srcId="{5220AE9A-9326-4A75-978F-609ED7581ABD}" destId="{5464C2EF-CAD9-4FEF-8D3D-44575F86E45E}" srcOrd="3" destOrd="0" presId="urn:microsoft.com/office/officeart/2018/2/layout/IconCircleList"/>
    <dgm:cxn modelId="{B30509FE-6932-4362-8758-25980407A3FA}" type="presParOf" srcId="{875B61A1-DDCA-4E1C-9A66-CA9DAE1CD9E5}" destId="{60B16FA3-CBB8-4F0C-AE54-F8E89B9D08A5}" srcOrd="3" destOrd="0" presId="urn:microsoft.com/office/officeart/2018/2/layout/IconCircleList"/>
    <dgm:cxn modelId="{CCA76960-373A-44D3-A066-BD7A554E9C41}" type="presParOf" srcId="{875B61A1-DDCA-4E1C-9A66-CA9DAE1CD9E5}" destId="{0D2AD30B-7C5D-411A-913C-2870050BF92D}" srcOrd="4" destOrd="0" presId="urn:microsoft.com/office/officeart/2018/2/layout/IconCircleList"/>
    <dgm:cxn modelId="{1C897BAC-6A7F-45C8-8A01-29929F998A6A}" type="presParOf" srcId="{0D2AD30B-7C5D-411A-913C-2870050BF92D}" destId="{5FC06816-474F-4F44-868F-F6C6D93C7B74}" srcOrd="0" destOrd="0" presId="urn:microsoft.com/office/officeart/2018/2/layout/IconCircleList"/>
    <dgm:cxn modelId="{BAABB2DB-E4E2-4140-9D58-7947BBE8A02E}" type="presParOf" srcId="{0D2AD30B-7C5D-411A-913C-2870050BF92D}" destId="{1C1AB62A-B349-47E6-BE68-88160DFB6725}" srcOrd="1" destOrd="0" presId="urn:microsoft.com/office/officeart/2018/2/layout/IconCircleList"/>
    <dgm:cxn modelId="{4635DFA3-1738-4B33-9BC6-62EF83D63C7A}" type="presParOf" srcId="{0D2AD30B-7C5D-411A-913C-2870050BF92D}" destId="{578DD507-A333-4E5C-B88B-444AF5112ADC}" srcOrd="2" destOrd="0" presId="urn:microsoft.com/office/officeart/2018/2/layout/IconCircleList"/>
    <dgm:cxn modelId="{D7F54E77-B0F8-4334-B075-0F743CC4D501}" type="presParOf" srcId="{0D2AD30B-7C5D-411A-913C-2870050BF92D}" destId="{EC5C3311-15F7-431C-9E7F-51437EC867C0}" srcOrd="3" destOrd="0" presId="urn:microsoft.com/office/officeart/2018/2/layout/IconCircleList"/>
    <dgm:cxn modelId="{59C8E344-6D09-4652-A282-42ABDD5D03F6}" type="presParOf" srcId="{875B61A1-DDCA-4E1C-9A66-CA9DAE1CD9E5}" destId="{BED61F84-97A1-4CC0-8F78-8E695298C5C5}" srcOrd="5" destOrd="0" presId="urn:microsoft.com/office/officeart/2018/2/layout/IconCircleList"/>
    <dgm:cxn modelId="{288DA3BE-5AFD-4167-A8C8-0DB3D710E8B9}" type="presParOf" srcId="{875B61A1-DDCA-4E1C-9A66-CA9DAE1CD9E5}" destId="{F1E1FA13-2538-4293-9EB8-E26A3E83525D}" srcOrd="6" destOrd="0" presId="urn:microsoft.com/office/officeart/2018/2/layout/IconCircleList"/>
    <dgm:cxn modelId="{192F3D04-4F8B-4E76-BC92-E5DC842565E6}" type="presParOf" srcId="{F1E1FA13-2538-4293-9EB8-E26A3E83525D}" destId="{8C648BCD-3104-43F7-B33E-009D7C7A7D0E}" srcOrd="0" destOrd="0" presId="urn:microsoft.com/office/officeart/2018/2/layout/IconCircleList"/>
    <dgm:cxn modelId="{EB642860-3FCC-47EA-A039-F36CA065C8E6}" type="presParOf" srcId="{F1E1FA13-2538-4293-9EB8-E26A3E83525D}" destId="{F29AD57E-5A42-406A-B144-F686B25454DE}" srcOrd="1" destOrd="0" presId="urn:microsoft.com/office/officeart/2018/2/layout/IconCircleList"/>
    <dgm:cxn modelId="{B83E5112-24B8-4E88-935D-86DC6ED0772A}" type="presParOf" srcId="{F1E1FA13-2538-4293-9EB8-E26A3E83525D}" destId="{EA6A0F2F-65EE-415D-9F89-EB34E072C5F3}" srcOrd="2" destOrd="0" presId="urn:microsoft.com/office/officeart/2018/2/layout/IconCircleList"/>
    <dgm:cxn modelId="{3092E7B4-82D9-415D-B506-3FAE25DB85A1}" type="presParOf" srcId="{F1E1FA13-2538-4293-9EB8-E26A3E83525D}" destId="{F51CE92F-B5C3-4884-85A4-91AE6093D4F1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8DB099-8B9E-4545-830C-659E6765BEDE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533F73A-C1F8-4438-8B7A-B1FE392C6B8A}">
      <dgm:prSet/>
      <dgm:spPr/>
      <dgm:t>
        <a:bodyPr/>
        <a:lstStyle/>
        <a:p>
          <a:r>
            <a:rPr lang="en-US" b="1" dirty="0"/>
            <a:t>PAST ORDERS</a:t>
          </a:r>
          <a:r>
            <a:rPr lang="en-US" dirty="0"/>
            <a:t>- SKUID, ORDER DATE, ORDER QAUNTITY</a:t>
          </a:r>
        </a:p>
      </dgm:t>
    </dgm:pt>
    <dgm:pt modelId="{98CFEEAD-B94D-43F5-B650-16CE13EADE30}" type="parTrans" cxnId="{C5FB9906-AAA6-40A2-B9BB-78A4281E5DDB}">
      <dgm:prSet/>
      <dgm:spPr/>
      <dgm:t>
        <a:bodyPr/>
        <a:lstStyle/>
        <a:p>
          <a:endParaRPr lang="en-US"/>
        </a:p>
      </dgm:t>
    </dgm:pt>
    <dgm:pt modelId="{F71A7A69-E5CA-4B29-82F8-A414D1CFD68A}" type="sibTrans" cxnId="{C5FB9906-AAA6-40A2-B9BB-78A4281E5DDB}">
      <dgm:prSet/>
      <dgm:spPr/>
      <dgm:t>
        <a:bodyPr/>
        <a:lstStyle/>
        <a:p>
          <a:endParaRPr lang="en-US"/>
        </a:p>
      </dgm:t>
    </dgm:pt>
    <dgm:pt modelId="{A20A0F92-48BF-4226-8A4C-3A1438A376FB}">
      <dgm:prSet/>
      <dgm:spPr/>
      <dgm:t>
        <a:bodyPr/>
        <a:lstStyle/>
        <a:p>
          <a:r>
            <a:rPr lang="en-US" b="1" dirty="0"/>
            <a:t>STOCK SHEET</a:t>
          </a:r>
          <a:r>
            <a:rPr lang="en-US" dirty="0"/>
            <a:t>- SKUID,CURRENT STOCK QUANTITY, AVERAGE LEAD TRIME, MAXIMUM LEAD TIME AND UNIT PRICE</a:t>
          </a:r>
        </a:p>
      </dgm:t>
    </dgm:pt>
    <dgm:pt modelId="{DED4882A-67DE-47A9-9B63-49616F412CE4}" type="parTrans" cxnId="{90CDB14A-8DB4-41BA-B502-F0F816B687C0}">
      <dgm:prSet/>
      <dgm:spPr/>
      <dgm:t>
        <a:bodyPr/>
        <a:lstStyle/>
        <a:p>
          <a:endParaRPr lang="en-US"/>
        </a:p>
      </dgm:t>
    </dgm:pt>
    <dgm:pt modelId="{4318702D-3633-4656-B11C-02341DB1A830}" type="sibTrans" cxnId="{90CDB14A-8DB4-41BA-B502-F0F816B687C0}">
      <dgm:prSet/>
      <dgm:spPr/>
      <dgm:t>
        <a:bodyPr/>
        <a:lstStyle/>
        <a:p>
          <a:endParaRPr lang="en-US"/>
        </a:p>
      </dgm:t>
    </dgm:pt>
    <dgm:pt modelId="{86FA513C-7B21-4679-AF72-A007F0B258A0}" type="pres">
      <dgm:prSet presAssocID="{498DB099-8B9E-4545-830C-659E6765BED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1367A08-A386-481D-8667-1F3C335C4DD9}" type="pres">
      <dgm:prSet presAssocID="{5533F73A-C1F8-4438-8B7A-B1FE392C6B8A}" presName="hierRoot1" presStyleCnt="0"/>
      <dgm:spPr/>
    </dgm:pt>
    <dgm:pt modelId="{F03F8242-F9C8-4A37-897E-54F7D0D08A42}" type="pres">
      <dgm:prSet presAssocID="{5533F73A-C1F8-4438-8B7A-B1FE392C6B8A}" presName="composite" presStyleCnt="0"/>
      <dgm:spPr/>
    </dgm:pt>
    <dgm:pt modelId="{34F9A160-67F8-4B49-A83F-2F5EE4238DD1}" type="pres">
      <dgm:prSet presAssocID="{5533F73A-C1F8-4438-8B7A-B1FE392C6B8A}" presName="background" presStyleLbl="node0" presStyleIdx="0" presStyleCnt="2"/>
      <dgm:spPr/>
    </dgm:pt>
    <dgm:pt modelId="{823AB651-22C0-4326-9386-A46E82C61164}" type="pres">
      <dgm:prSet presAssocID="{5533F73A-C1F8-4438-8B7A-B1FE392C6B8A}" presName="text" presStyleLbl="fgAcc0" presStyleIdx="0" presStyleCnt="2">
        <dgm:presLayoutVars>
          <dgm:chPref val="3"/>
        </dgm:presLayoutVars>
      </dgm:prSet>
      <dgm:spPr/>
    </dgm:pt>
    <dgm:pt modelId="{4C84B447-A60E-476A-83DD-AAE5DA0F629A}" type="pres">
      <dgm:prSet presAssocID="{5533F73A-C1F8-4438-8B7A-B1FE392C6B8A}" presName="hierChild2" presStyleCnt="0"/>
      <dgm:spPr/>
    </dgm:pt>
    <dgm:pt modelId="{2FECF295-2AA8-47E2-8444-C6333A8764CB}" type="pres">
      <dgm:prSet presAssocID="{A20A0F92-48BF-4226-8A4C-3A1438A376FB}" presName="hierRoot1" presStyleCnt="0"/>
      <dgm:spPr/>
    </dgm:pt>
    <dgm:pt modelId="{E104681A-823E-470D-B512-2C5B18233004}" type="pres">
      <dgm:prSet presAssocID="{A20A0F92-48BF-4226-8A4C-3A1438A376FB}" presName="composite" presStyleCnt="0"/>
      <dgm:spPr/>
    </dgm:pt>
    <dgm:pt modelId="{8EE1A8DE-9479-44D6-A121-084270730D6A}" type="pres">
      <dgm:prSet presAssocID="{A20A0F92-48BF-4226-8A4C-3A1438A376FB}" presName="background" presStyleLbl="node0" presStyleIdx="1" presStyleCnt="2"/>
      <dgm:spPr/>
    </dgm:pt>
    <dgm:pt modelId="{546A5D48-7D02-49A1-839B-2D51220108C2}" type="pres">
      <dgm:prSet presAssocID="{A20A0F92-48BF-4226-8A4C-3A1438A376FB}" presName="text" presStyleLbl="fgAcc0" presStyleIdx="1" presStyleCnt="2">
        <dgm:presLayoutVars>
          <dgm:chPref val="3"/>
        </dgm:presLayoutVars>
      </dgm:prSet>
      <dgm:spPr/>
    </dgm:pt>
    <dgm:pt modelId="{3DF413FA-454E-49E5-BB63-1AB9946E0F01}" type="pres">
      <dgm:prSet presAssocID="{A20A0F92-48BF-4226-8A4C-3A1438A376FB}" presName="hierChild2" presStyleCnt="0"/>
      <dgm:spPr/>
    </dgm:pt>
  </dgm:ptLst>
  <dgm:cxnLst>
    <dgm:cxn modelId="{C5FB9906-AAA6-40A2-B9BB-78A4281E5DDB}" srcId="{498DB099-8B9E-4545-830C-659E6765BEDE}" destId="{5533F73A-C1F8-4438-8B7A-B1FE392C6B8A}" srcOrd="0" destOrd="0" parTransId="{98CFEEAD-B94D-43F5-B650-16CE13EADE30}" sibTransId="{F71A7A69-E5CA-4B29-82F8-A414D1CFD68A}"/>
    <dgm:cxn modelId="{F8CA2A21-49B8-4AE2-BF14-2AD4DD6CE9E4}" type="presOf" srcId="{5533F73A-C1F8-4438-8B7A-B1FE392C6B8A}" destId="{823AB651-22C0-4326-9386-A46E82C61164}" srcOrd="0" destOrd="0" presId="urn:microsoft.com/office/officeart/2005/8/layout/hierarchy1"/>
    <dgm:cxn modelId="{9211C129-CAFD-410C-A481-AA1C2C1E39B1}" type="presOf" srcId="{A20A0F92-48BF-4226-8A4C-3A1438A376FB}" destId="{546A5D48-7D02-49A1-839B-2D51220108C2}" srcOrd="0" destOrd="0" presId="urn:microsoft.com/office/officeart/2005/8/layout/hierarchy1"/>
    <dgm:cxn modelId="{F7489A47-940B-439D-B748-011DBA344325}" type="presOf" srcId="{498DB099-8B9E-4545-830C-659E6765BEDE}" destId="{86FA513C-7B21-4679-AF72-A007F0B258A0}" srcOrd="0" destOrd="0" presId="urn:microsoft.com/office/officeart/2005/8/layout/hierarchy1"/>
    <dgm:cxn modelId="{90CDB14A-8DB4-41BA-B502-F0F816B687C0}" srcId="{498DB099-8B9E-4545-830C-659E6765BEDE}" destId="{A20A0F92-48BF-4226-8A4C-3A1438A376FB}" srcOrd="1" destOrd="0" parTransId="{DED4882A-67DE-47A9-9B63-49616F412CE4}" sibTransId="{4318702D-3633-4656-B11C-02341DB1A830}"/>
    <dgm:cxn modelId="{51037A4D-6B0B-44E2-A6A7-5054E5B7DB37}" type="presParOf" srcId="{86FA513C-7B21-4679-AF72-A007F0B258A0}" destId="{F1367A08-A386-481D-8667-1F3C335C4DD9}" srcOrd="0" destOrd="0" presId="urn:microsoft.com/office/officeart/2005/8/layout/hierarchy1"/>
    <dgm:cxn modelId="{1A2869F3-8185-4674-9C41-B101587DEDFF}" type="presParOf" srcId="{F1367A08-A386-481D-8667-1F3C335C4DD9}" destId="{F03F8242-F9C8-4A37-897E-54F7D0D08A42}" srcOrd="0" destOrd="0" presId="urn:microsoft.com/office/officeart/2005/8/layout/hierarchy1"/>
    <dgm:cxn modelId="{81D7E123-24EA-493C-A754-66AFC8A147A7}" type="presParOf" srcId="{F03F8242-F9C8-4A37-897E-54F7D0D08A42}" destId="{34F9A160-67F8-4B49-A83F-2F5EE4238DD1}" srcOrd="0" destOrd="0" presId="urn:microsoft.com/office/officeart/2005/8/layout/hierarchy1"/>
    <dgm:cxn modelId="{F1375689-8A48-40F7-9C47-E3B71AC341B0}" type="presParOf" srcId="{F03F8242-F9C8-4A37-897E-54F7D0D08A42}" destId="{823AB651-22C0-4326-9386-A46E82C61164}" srcOrd="1" destOrd="0" presId="urn:microsoft.com/office/officeart/2005/8/layout/hierarchy1"/>
    <dgm:cxn modelId="{EBEF3D80-E338-40E0-93DC-2638C6B1CE65}" type="presParOf" srcId="{F1367A08-A386-481D-8667-1F3C335C4DD9}" destId="{4C84B447-A60E-476A-83DD-AAE5DA0F629A}" srcOrd="1" destOrd="0" presId="urn:microsoft.com/office/officeart/2005/8/layout/hierarchy1"/>
    <dgm:cxn modelId="{A4B5595A-2AFF-4289-97F2-C3CEBB9718ED}" type="presParOf" srcId="{86FA513C-7B21-4679-AF72-A007F0B258A0}" destId="{2FECF295-2AA8-47E2-8444-C6333A8764CB}" srcOrd="1" destOrd="0" presId="urn:microsoft.com/office/officeart/2005/8/layout/hierarchy1"/>
    <dgm:cxn modelId="{31005AB2-4FCA-43D5-87E8-A09DE4E8FC12}" type="presParOf" srcId="{2FECF295-2AA8-47E2-8444-C6333A8764CB}" destId="{E104681A-823E-470D-B512-2C5B18233004}" srcOrd="0" destOrd="0" presId="urn:microsoft.com/office/officeart/2005/8/layout/hierarchy1"/>
    <dgm:cxn modelId="{A8407C8E-C977-4B1B-A8B6-9AA87A18FA2D}" type="presParOf" srcId="{E104681A-823E-470D-B512-2C5B18233004}" destId="{8EE1A8DE-9479-44D6-A121-084270730D6A}" srcOrd="0" destOrd="0" presId="urn:microsoft.com/office/officeart/2005/8/layout/hierarchy1"/>
    <dgm:cxn modelId="{8BB4EA08-E8F9-4B12-8236-992D909AAF09}" type="presParOf" srcId="{E104681A-823E-470D-B512-2C5B18233004}" destId="{546A5D48-7D02-49A1-839B-2D51220108C2}" srcOrd="1" destOrd="0" presId="urn:microsoft.com/office/officeart/2005/8/layout/hierarchy1"/>
    <dgm:cxn modelId="{CA24822C-A827-4B74-BC8F-D5F5B8801C5B}" type="presParOf" srcId="{2FECF295-2AA8-47E2-8444-C6333A8764CB}" destId="{3DF413FA-454E-49E5-BB63-1AB9946E0F0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A28531-91E7-4840-ABC2-7B172E4B28F3}">
      <dsp:nvSpPr>
        <dsp:cNvPr id="0" name=""/>
        <dsp:cNvSpPr/>
      </dsp:nvSpPr>
      <dsp:spPr>
        <a:xfrm>
          <a:off x="654928" y="862286"/>
          <a:ext cx="1059412" cy="10594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2041FC-D047-4EDD-BA1D-5B3CD1AA5AD8}">
      <dsp:nvSpPr>
        <dsp:cNvPr id="0" name=""/>
        <dsp:cNvSpPr/>
      </dsp:nvSpPr>
      <dsp:spPr>
        <a:xfrm>
          <a:off x="7509" y="2235796"/>
          <a:ext cx="2354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The company faces challenges in maintaining optimal inventory levels, leading to either excess stock or stockouts.</a:t>
          </a:r>
        </a:p>
      </dsp:txBody>
      <dsp:txXfrm>
        <a:off x="7509" y="2235796"/>
        <a:ext cx="2354250" cy="720000"/>
      </dsp:txXfrm>
    </dsp:sp>
    <dsp:sp modelId="{86D1EA18-05A0-4A3C-9F04-B4C296FCA9EE}">
      <dsp:nvSpPr>
        <dsp:cNvPr id="0" name=""/>
        <dsp:cNvSpPr/>
      </dsp:nvSpPr>
      <dsp:spPr>
        <a:xfrm>
          <a:off x="3421171" y="862286"/>
          <a:ext cx="1059412" cy="10594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C0A927-0E2D-4638-96F6-B7CBBDBF0BC0}">
      <dsp:nvSpPr>
        <dsp:cNvPr id="0" name=""/>
        <dsp:cNvSpPr/>
      </dsp:nvSpPr>
      <dsp:spPr>
        <a:xfrm>
          <a:off x="2773753" y="2235796"/>
          <a:ext cx="2354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Excess stock results in high carrying costs and potential obsolescence.</a:t>
          </a:r>
        </a:p>
      </dsp:txBody>
      <dsp:txXfrm>
        <a:off x="2773753" y="2235796"/>
        <a:ext cx="2354250" cy="720000"/>
      </dsp:txXfrm>
    </dsp:sp>
    <dsp:sp modelId="{7AEF3B2E-2A86-40EA-ACA2-DFAA43C1F7A5}">
      <dsp:nvSpPr>
        <dsp:cNvPr id="0" name=""/>
        <dsp:cNvSpPr/>
      </dsp:nvSpPr>
      <dsp:spPr>
        <a:xfrm>
          <a:off x="6187415" y="862286"/>
          <a:ext cx="1059412" cy="10594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F20C61-3196-4B73-B617-548A0FD2F429}">
      <dsp:nvSpPr>
        <dsp:cNvPr id="0" name=""/>
        <dsp:cNvSpPr/>
      </dsp:nvSpPr>
      <dsp:spPr>
        <a:xfrm>
          <a:off x="5539996" y="2235796"/>
          <a:ext cx="2354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Stockouts cause missed sales opportunities and customer dissatisfaction.</a:t>
          </a:r>
        </a:p>
      </dsp:txBody>
      <dsp:txXfrm>
        <a:off x="5539996" y="2235796"/>
        <a:ext cx="2354250" cy="720000"/>
      </dsp:txXfrm>
    </dsp:sp>
    <dsp:sp modelId="{25FE6964-C74C-41A2-AC5F-8116CCDADE9C}">
      <dsp:nvSpPr>
        <dsp:cNvPr id="0" name=""/>
        <dsp:cNvSpPr/>
      </dsp:nvSpPr>
      <dsp:spPr>
        <a:xfrm>
          <a:off x="8953659" y="862286"/>
          <a:ext cx="1059412" cy="105941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D4BD3-A396-42ED-A8EF-6C9F35CC4D4B}">
      <dsp:nvSpPr>
        <dsp:cNvPr id="0" name=""/>
        <dsp:cNvSpPr/>
      </dsp:nvSpPr>
      <dsp:spPr>
        <a:xfrm>
          <a:off x="8306240" y="2235796"/>
          <a:ext cx="2354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Lack of accurate inventory data hinders effective decision-making.</a:t>
          </a:r>
        </a:p>
      </dsp:txBody>
      <dsp:txXfrm>
        <a:off x="8306240" y="2235796"/>
        <a:ext cx="2354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F9182C-C8E9-4D60-B5F4-F92D36DEEAE9}">
      <dsp:nvSpPr>
        <dsp:cNvPr id="0" name=""/>
        <dsp:cNvSpPr/>
      </dsp:nvSpPr>
      <dsp:spPr>
        <a:xfrm>
          <a:off x="238171" y="235254"/>
          <a:ext cx="1349250" cy="134925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81493A-F53F-4D64-B55D-131E7ECC1732}">
      <dsp:nvSpPr>
        <dsp:cNvPr id="0" name=""/>
        <dsp:cNvSpPr/>
      </dsp:nvSpPr>
      <dsp:spPr>
        <a:xfrm>
          <a:off x="521514" y="518596"/>
          <a:ext cx="782565" cy="78256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83A08A-5CA5-4EFE-8873-90C4E343DA1D}">
      <dsp:nvSpPr>
        <dsp:cNvPr id="0" name=""/>
        <dsp:cNvSpPr/>
      </dsp:nvSpPr>
      <dsp:spPr>
        <a:xfrm>
          <a:off x="1876546" y="235254"/>
          <a:ext cx="3180375" cy="134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Implemented ABC and XYZ analysis to categorize inventory based on value and demand variability.</a:t>
          </a:r>
        </a:p>
      </dsp:txBody>
      <dsp:txXfrm>
        <a:off x="1876546" y="235254"/>
        <a:ext cx="3180375" cy="1349250"/>
      </dsp:txXfrm>
    </dsp:sp>
    <dsp:sp modelId="{AD74844E-811E-4417-90D5-8FDB151CF8A8}">
      <dsp:nvSpPr>
        <dsp:cNvPr id="0" name=""/>
        <dsp:cNvSpPr/>
      </dsp:nvSpPr>
      <dsp:spPr>
        <a:xfrm>
          <a:off x="5611078" y="235254"/>
          <a:ext cx="1349250" cy="134925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E508BF-9250-4DE7-8780-30D32CE24A31}">
      <dsp:nvSpPr>
        <dsp:cNvPr id="0" name=""/>
        <dsp:cNvSpPr/>
      </dsp:nvSpPr>
      <dsp:spPr>
        <a:xfrm>
          <a:off x="5894420" y="518596"/>
          <a:ext cx="782565" cy="78256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64C2EF-CAD9-4FEF-8D3D-44575F86E45E}">
      <dsp:nvSpPr>
        <dsp:cNvPr id="0" name=""/>
        <dsp:cNvSpPr/>
      </dsp:nvSpPr>
      <dsp:spPr>
        <a:xfrm>
          <a:off x="7249453" y="235254"/>
          <a:ext cx="3180375" cy="134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Calculated inventory turnover ratio to assess the efficiency of inventory usage.</a:t>
          </a:r>
        </a:p>
      </dsp:txBody>
      <dsp:txXfrm>
        <a:off x="7249453" y="235254"/>
        <a:ext cx="3180375" cy="1349250"/>
      </dsp:txXfrm>
    </dsp:sp>
    <dsp:sp modelId="{5FC06816-474F-4F44-868F-F6C6D93C7B74}">
      <dsp:nvSpPr>
        <dsp:cNvPr id="0" name=""/>
        <dsp:cNvSpPr/>
      </dsp:nvSpPr>
      <dsp:spPr>
        <a:xfrm>
          <a:off x="238171" y="2233578"/>
          <a:ext cx="1349250" cy="134925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1AB62A-B349-47E6-BE68-88160DFB6725}">
      <dsp:nvSpPr>
        <dsp:cNvPr id="0" name=""/>
        <dsp:cNvSpPr/>
      </dsp:nvSpPr>
      <dsp:spPr>
        <a:xfrm>
          <a:off x="521514" y="2516921"/>
          <a:ext cx="782565" cy="78256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5C3311-15F7-431C-9E7F-51437EC867C0}">
      <dsp:nvSpPr>
        <dsp:cNvPr id="0" name=""/>
        <dsp:cNvSpPr/>
      </dsp:nvSpPr>
      <dsp:spPr>
        <a:xfrm>
          <a:off x="1876546" y="2233578"/>
          <a:ext cx="3180375" cy="134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Developed a dashboard to monitor the stock status of each product in real-time.</a:t>
          </a:r>
        </a:p>
      </dsp:txBody>
      <dsp:txXfrm>
        <a:off x="1876546" y="2233578"/>
        <a:ext cx="3180375" cy="1349250"/>
      </dsp:txXfrm>
    </dsp:sp>
    <dsp:sp modelId="{8C648BCD-3104-43F7-B33E-009D7C7A7D0E}">
      <dsp:nvSpPr>
        <dsp:cNvPr id="0" name=""/>
        <dsp:cNvSpPr/>
      </dsp:nvSpPr>
      <dsp:spPr>
        <a:xfrm>
          <a:off x="5611078" y="2233578"/>
          <a:ext cx="1349250" cy="134925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9AD57E-5A42-406A-B144-F686B25454DE}">
      <dsp:nvSpPr>
        <dsp:cNvPr id="0" name=""/>
        <dsp:cNvSpPr/>
      </dsp:nvSpPr>
      <dsp:spPr>
        <a:xfrm>
          <a:off x="5894420" y="2516921"/>
          <a:ext cx="782565" cy="78256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1CE92F-B5C3-4884-85A4-91AE6093D4F1}">
      <dsp:nvSpPr>
        <dsp:cNvPr id="0" name=""/>
        <dsp:cNvSpPr/>
      </dsp:nvSpPr>
      <dsp:spPr>
        <a:xfrm>
          <a:off x="7249453" y="2233578"/>
          <a:ext cx="3180375" cy="134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Utilized data-driven insights to optimize reorder points and safety stock levels.</a:t>
          </a:r>
        </a:p>
      </dsp:txBody>
      <dsp:txXfrm>
        <a:off x="7249453" y="2233578"/>
        <a:ext cx="3180375" cy="13492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9A160-67F8-4B49-A83F-2F5EE4238DD1}">
      <dsp:nvSpPr>
        <dsp:cNvPr id="0" name=""/>
        <dsp:cNvSpPr/>
      </dsp:nvSpPr>
      <dsp:spPr>
        <a:xfrm>
          <a:off x="837" y="1193103"/>
          <a:ext cx="2938425" cy="18659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3AB651-22C0-4326-9386-A46E82C61164}">
      <dsp:nvSpPr>
        <dsp:cNvPr id="0" name=""/>
        <dsp:cNvSpPr/>
      </dsp:nvSpPr>
      <dsp:spPr>
        <a:xfrm>
          <a:off x="327328" y="1503270"/>
          <a:ext cx="2938425" cy="18659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PAST ORDERS</a:t>
          </a:r>
          <a:r>
            <a:rPr lang="en-US" sz="1800" kern="1200" dirty="0"/>
            <a:t>- SKUID, ORDER DATE, ORDER QAUNTITY</a:t>
          </a:r>
        </a:p>
      </dsp:txBody>
      <dsp:txXfrm>
        <a:off x="381978" y="1557920"/>
        <a:ext cx="2829125" cy="1756600"/>
      </dsp:txXfrm>
    </dsp:sp>
    <dsp:sp modelId="{8EE1A8DE-9479-44D6-A121-084270730D6A}">
      <dsp:nvSpPr>
        <dsp:cNvPr id="0" name=""/>
        <dsp:cNvSpPr/>
      </dsp:nvSpPr>
      <dsp:spPr>
        <a:xfrm>
          <a:off x="3592245" y="1193103"/>
          <a:ext cx="2938425" cy="18659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6A5D48-7D02-49A1-839B-2D51220108C2}">
      <dsp:nvSpPr>
        <dsp:cNvPr id="0" name=""/>
        <dsp:cNvSpPr/>
      </dsp:nvSpPr>
      <dsp:spPr>
        <a:xfrm>
          <a:off x="3918737" y="1503270"/>
          <a:ext cx="2938425" cy="18659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STOCK SHEET</a:t>
          </a:r>
          <a:r>
            <a:rPr lang="en-US" sz="1800" kern="1200" dirty="0"/>
            <a:t>- SKUID,CURRENT STOCK QUANTITY, AVERAGE LEAD TRIME, MAXIMUM LEAD TIME AND UNIT PRICE</a:t>
          </a:r>
        </a:p>
      </dsp:txBody>
      <dsp:txXfrm>
        <a:off x="3973387" y="1557920"/>
        <a:ext cx="2829125" cy="17566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91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71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56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94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41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17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772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033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570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52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375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40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3" descr="Box Packages">
            <a:extLst>
              <a:ext uri="{FF2B5EF4-FFF2-40B4-BE49-F238E27FC236}">
                <a16:creationId xmlns:a16="http://schemas.microsoft.com/office/drawing/2014/main" id="{EC731F30-347C-296A-6D10-18A0647D77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1" b="6368"/>
          <a:stretch/>
        </p:blipFill>
        <p:spPr>
          <a:xfrm>
            <a:off x="83264" y="10"/>
            <a:ext cx="1220722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E698B96-C345-4CAB-9657-02BD17A19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762000"/>
            <a:ext cx="3810000" cy="3048000"/>
          </a:xfrm>
        </p:spPr>
        <p:txBody>
          <a:bodyPr>
            <a:normAutofit/>
          </a:bodyPr>
          <a:lstStyle/>
          <a:p>
            <a:pPr algn="l"/>
            <a:r>
              <a:rPr lang="en-US" sz="1400"/>
              <a:t>INVENTORY WAREHOUSE MANAGEMENT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083733"/>
            <a:ext cx="3810000" cy="1524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>
                <a:solidFill>
                  <a:srgbClr val="FFFFFF">
                    <a:alpha val="70000"/>
                  </a:srgbClr>
                </a:solidFill>
              </a:rPr>
              <a:t>CHIRANJIBI DALAI</a:t>
            </a:r>
          </a:p>
          <a:p>
            <a:pPr algn="l"/>
            <a:endParaRPr lang="en-US" dirty="0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90EB1ED-CF74-44C2-853E-6177E160A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653162" y="-776838"/>
            <a:ext cx="762001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7743230-5CA1-4096-8FEF-2A1530D8D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5829359"/>
            <a:ext cx="4333874" cy="1028642"/>
            <a:chOff x="7153921" y="5829359"/>
            <a:chExt cx="5038078" cy="1028642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EAD3ABE-E984-4D7B-ADC3-7D4D38C97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63905" y="5913098"/>
              <a:ext cx="4228094" cy="944903"/>
            </a:xfrm>
            <a:custGeom>
              <a:avLst/>
              <a:gdLst>
                <a:gd name="connsiteX0" fmla="*/ 1673074 w 4228094"/>
                <a:gd name="connsiteY0" fmla="*/ 230 h 1137038"/>
                <a:gd name="connsiteX1" fmla="*/ 3676781 w 4228094"/>
                <a:gd name="connsiteY1" fmla="*/ 298555 h 1137038"/>
                <a:gd name="connsiteX2" fmla="*/ 4025527 w 4228094"/>
                <a:gd name="connsiteY2" fmla="*/ 425010 h 1137038"/>
                <a:gd name="connsiteX3" fmla="*/ 4228094 w 4228094"/>
                <a:gd name="connsiteY3" fmla="*/ 494088 h 1137038"/>
                <a:gd name="connsiteX4" fmla="*/ 4228094 w 4228094"/>
                <a:gd name="connsiteY4" fmla="*/ 1137038 h 1137038"/>
                <a:gd name="connsiteX5" fmla="*/ 0 w 4228094"/>
                <a:gd name="connsiteY5" fmla="*/ 1137038 h 1137038"/>
                <a:gd name="connsiteX6" fmla="*/ 18109 w 4228094"/>
                <a:gd name="connsiteY6" fmla="*/ 1068877 h 1137038"/>
                <a:gd name="connsiteX7" fmla="*/ 362264 w 4228094"/>
                <a:gd name="connsiteY7" fmla="*/ 366637 h 1137038"/>
                <a:gd name="connsiteX8" fmla="*/ 1386499 w 4228094"/>
                <a:gd name="connsiteY8" fmla="*/ 1522 h 1137038"/>
                <a:gd name="connsiteX9" fmla="*/ 1673074 w 4228094"/>
                <a:gd name="connsiteY9" fmla="*/ 230 h 1137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28094" h="1137038">
                  <a:moveTo>
                    <a:pt x="1673074" y="230"/>
                  </a:moveTo>
                  <a:cubicBezTo>
                    <a:pt x="2346512" y="4287"/>
                    <a:pt x="3048424" y="63583"/>
                    <a:pt x="3676781" y="298555"/>
                  </a:cubicBezTo>
                  <a:cubicBezTo>
                    <a:pt x="3793275" y="342114"/>
                    <a:pt x="3909477" y="384216"/>
                    <a:pt x="4025527" y="425010"/>
                  </a:cubicBezTo>
                  <a:lnTo>
                    <a:pt x="4228094" y="494088"/>
                  </a:lnTo>
                  <a:lnTo>
                    <a:pt x="4228094" y="1137038"/>
                  </a:lnTo>
                  <a:lnTo>
                    <a:pt x="0" y="1137038"/>
                  </a:lnTo>
                  <a:lnTo>
                    <a:pt x="18109" y="1068877"/>
                  </a:lnTo>
                  <a:cubicBezTo>
                    <a:pt x="95047" y="799139"/>
                    <a:pt x="194962" y="542008"/>
                    <a:pt x="362264" y="366637"/>
                  </a:cubicBezTo>
                  <a:cubicBezTo>
                    <a:pt x="622229" y="94062"/>
                    <a:pt x="1015836" y="6565"/>
                    <a:pt x="1386499" y="1522"/>
                  </a:cubicBezTo>
                  <a:cubicBezTo>
                    <a:pt x="1481245" y="198"/>
                    <a:pt x="1576869" y="-349"/>
                    <a:pt x="1673074" y="230"/>
                  </a:cubicBezTo>
                  <a:close/>
                </a:path>
              </a:pathLst>
            </a:cu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50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18AFE34-D405-4581-A4CC-02072A132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53921" y="5829359"/>
              <a:ext cx="5038078" cy="1028642"/>
            </a:xfrm>
            <a:custGeom>
              <a:avLst/>
              <a:gdLst>
                <a:gd name="connsiteX0" fmla="*/ 1576991 w 5038078"/>
                <a:gd name="connsiteY0" fmla="*/ 210 h 1238015"/>
                <a:gd name="connsiteX1" fmla="*/ 3403320 w 5038078"/>
                <a:gd name="connsiteY1" fmla="*/ 272125 h 1238015"/>
                <a:gd name="connsiteX2" fmla="*/ 4672870 w 5038078"/>
                <a:gd name="connsiteY2" fmla="*/ 693604 h 1238015"/>
                <a:gd name="connsiteX3" fmla="*/ 5038078 w 5038078"/>
                <a:gd name="connsiteY3" fmla="*/ 795929 h 1238015"/>
                <a:gd name="connsiteX4" fmla="*/ 5038078 w 5038078"/>
                <a:gd name="connsiteY4" fmla="*/ 1238015 h 1238015"/>
                <a:gd name="connsiteX5" fmla="*/ 0 w 5038078"/>
                <a:gd name="connsiteY5" fmla="*/ 1238015 h 1238015"/>
                <a:gd name="connsiteX6" fmla="*/ 19230 w 5038078"/>
                <a:gd name="connsiteY6" fmla="*/ 1159819 h 1238015"/>
                <a:gd name="connsiteX7" fmla="*/ 382219 w 5038078"/>
                <a:gd name="connsiteY7" fmla="*/ 334180 h 1238015"/>
                <a:gd name="connsiteX8" fmla="*/ 1315784 w 5038078"/>
                <a:gd name="connsiteY8" fmla="*/ 1388 h 1238015"/>
                <a:gd name="connsiteX9" fmla="*/ 1576991 w 5038078"/>
                <a:gd name="connsiteY9" fmla="*/ 210 h 123801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049689"/>
                <a:gd name="connsiteY0" fmla="*/ 1237805 h 1423588"/>
                <a:gd name="connsiteX1" fmla="*/ 19230 w 5049689"/>
                <a:gd name="connsiteY1" fmla="*/ 1159609 h 1423588"/>
                <a:gd name="connsiteX2" fmla="*/ 382219 w 5049689"/>
                <a:gd name="connsiteY2" fmla="*/ 333970 h 1423588"/>
                <a:gd name="connsiteX3" fmla="*/ 1315784 w 5049689"/>
                <a:gd name="connsiteY3" fmla="*/ 1178 h 1423588"/>
                <a:gd name="connsiteX4" fmla="*/ 1576991 w 5049689"/>
                <a:gd name="connsiteY4" fmla="*/ 0 h 1423588"/>
                <a:gd name="connsiteX5" fmla="*/ 3403320 w 5049689"/>
                <a:gd name="connsiteY5" fmla="*/ 271915 h 1423588"/>
                <a:gd name="connsiteX6" fmla="*/ 4672870 w 5049689"/>
                <a:gd name="connsiteY6" fmla="*/ 693394 h 1423588"/>
                <a:gd name="connsiteX7" fmla="*/ 5038078 w 5049689"/>
                <a:gd name="connsiteY7" fmla="*/ 795719 h 1423588"/>
                <a:gd name="connsiteX8" fmla="*/ 5049689 w 5049689"/>
                <a:gd name="connsiteY8" fmla="*/ 1423588 h 1423588"/>
                <a:gd name="connsiteX0" fmla="*/ 0 w 5038078"/>
                <a:gd name="connsiteY0" fmla="*/ 1237805 h 1237805"/>
                <a:gd name="connsiteX1" fmla="*/ 19230 w 5038078"/>
                <a:gd name="connsiteY1" fmla="*/ 1159609 h 1237805"/>
                <a:gd name="connsiteX2" fmla="*/ 382219 w 5038078"/>
                <a:gd name="connsiteY2" fmla="*/ 333970 h 1237805"/>
                <a:gd name="connsiteX3" fmla="*/ 1315784 w 5038078"/>
                <a:gd name="connsiteY3" fmla="*/ 1178 h 1237805"/>
                <a:gd name="connsiteX4" fmla="*/ 1576991 w 5038078"/>
                <a:gd name="connsiteY4" fmla="*/ 0 h 1237805"/>
                <a:gd name="connsiteX5" fmla="*/ 3403320 w 5038078"/>
                <a:gd name="connsiteY5" fmla="*/ 271915 h 1237805"/>
                <a:gd name="connsiteX6" fmla="*/ 4672870 w 5038078"/>
                <a:gd name="connsiteY6" fmla="*/ 693394 h 1237805"/>
                <a:gd name="connsiteX7" fmla="*/ 5038078 w 5038078"/>
                <a:gd name="connsiteY7" fmla="*/ 795719 h 1237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38078" h="1237805">
                  <a:moveTo>
                    <a:pt x="0" y="1237805"/>
                  </a:moveTo>
                  <a:lnTo>
                    <a:pt x="19230" y="1159609"/>
                  </a:lnTo>
                  <a:cubicBezTo>
                    <a:pt x="96961" y="850027"/>
                    <a:pt x="191605" y="533778"/>
                    <a:pt x="382219" y="333970"/>
                  </a:cubicBezTo>
                  <a:cubicBezTo>
                    <a:pt x="619171" y="85526"/>
                    <a:pt x="977934" y="5774"/>
                    <a:pt x="1315784" y="1178"/>
                  </a:cubicBezTo>
                  <a:lnTo>
                    <a:pt x="1576991" y="0"/>
                  </a:lnTo>
                  <a:cubicBezTo>
                    <a:pt x="2190813" y="3698"/>
                    <a:pt x="2830589" y="57744"/>
                    <a:pt x="3403320" y="271915"/>
                  </a:cubicBezTo>
                  <a:cubicBezTo>
                    <a:pt x="3828046" y="430728"/>
                    <a:pt x="4248519" y="568281"/>
                    <a:pt x="4672870" y="693394"/>
                  </a:cubicBezTo>
                  <a:lnTo>
                    <a:pt x="5038078" y="795719"/>
                  </a:lnTo>
                </a:path>
              </a:pathLst>
            </a:custGeom>
            <a:noFill/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venir Next LT Pr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C40C7-1F01-1C4D-37E0-D3DFEF595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 of my 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9BCE0-0DF7-904F-AD95-2F6EC3542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US" b="1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Real-Time Insights:</a:t>
            </a:r>
            <a:r>
              <a:rPr lang="en-US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Provides up-to-date visibility into inventory levels, demand patterns, and stock status, allowing for quick and informed decision-making.</a:t>
            </a:r>
          </a:p>
          <a:p>
            <a:r>
              <a:rPr lang="en-US" b="1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Optimized Stock Management:</a:t>
            </a:r>
            <a:r>
              <a:rPr lang="en-US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Utilizes ABC and XYZ classifications to prioritize and manage high-value and high-turnover items efficiently.</a:t>
            </a:r>
            <a:endParaRPr lang="en-US">
              <a:ea typeface="+mn-lt"/>
              <a:cs typeface="+mn-lt"/>
            </a:endParaRPr>
          </a:p>
          <a:p>
            <a:r>
              <a:rPr lang="en-US" b="1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Proactive Replenishment:</a:t>
            </a:r>
            <a:r>
              <a:rPr lang="en-US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Monitors safety stock and reorder points to prevent stockouts and excess inventory, reducing carrying costs and improving cash flow.</a:t>
            </a:r>
            <a:endParaRPr lang="en-US">
              <a:ea typeface="+mn-lt"/>
              <a:cs typeface="+mn-lt"/>
            </a:endParaRPr>
          </a:p>
          <a:p>
            <a:r>
              <a:rPr lang="en-US" b="1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Enhanced Demand Forecasting:</a:t>
            </a:r>
            <a:r>
              <a:rPr lang="en-US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Accurately predicts future demand and tracks peak periods, leading to better planning and resource allocation.</a:t>
            </a:r>
            <a:endParaRPr lang="en-US">
              <a:ea typeface="+mn-lt"/>
              <a:cs typeface="+mn-lt"/>
            </a:endParaRPr>
          </a:p>
          <a:p>
            <a:r>
              <a:rPr lang="en-US" b="1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Improved Efficiency:</a:t>
            </a:r>
            <a:r>
              <a:rPr lang="en-US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Streamlines inventory management processes, reduces waste, and supports effective warehouse operations, resulting in smoother and more cost-effective operations.</a:t>
            </a:r>
            <a:endParaRPr lang="en-US">
              <a:ea typeface="+mn-lt"/>
              <a:cs typeface="+mn-lt"/>
            </a:endParaRPr>
          </a:p>
          <a:p>
            <a:endParaRPr lang="en-US" dirty="0">
              <a:solidFill>
                <a:srgbClr val="FFFFFF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26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oxes On Rack In Warehouse">
            <a:extLst>
              <a:ext uri="{FF2B5EF4-FFF2-40B4-BE49-F238E27FC236}">
                <a16:creationId xmlns:a16="http://schemas.microsoft.com/office/drawing/2014/main" id="{48BAF080-D54C-97B3-84DC-B860236126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530" r="14784" b="-7"/>
          <a:stretch/>
        </p:blipFill>
        <p:spPr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B1B2B-6E03-F0E4-DC89-DB25EBECA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5334000" cy="381000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1900">
                <a:ea typeface="+mn-lt"/>
                <a:cs typeface="+mn-lt"/>
              </a:rPr>
              <a:t>Effective inventory management is crucial for maintaining the balance between supply and demand.</a:t>
            </a:r>
            <a:endParaRPr lang="en-US" sz="1900"/>
          </a:p>
          <a:p>
            <a:pPr>
              <a:lnSpc>
                <a:spcPct val="115000"/>
              </a:lnSpc>
            </a:pPr>
            <a:r>
              <a:rPr lang="en-US" sz="1900">
                <a:ea typeface="+mn-lt"/>
                <a:cs typeface="+mn-lt"/>
              </a:rPr>
              <a:t>It helps in reducing carrying costs, avoiding stockouts, and improving cash flow.</a:t>
            </a:r>
            <a:endParaRPr lang="en-US" sz="1900"/>
          </a:p>
          <a:p>
            <a:pPr>
              <a:lnSpc>
                <a:spcPct val="115000"/>
              </a:lnSpc>
            </a:pPr>
            <a:r>
              <a:rPr lang="en-US" sz="1900">
                <a:ea typeface="+mn-lt"/>
                <a:cs typeface="+mn-lt"/>
              </a:rPr>
              <a:t>Ensures the right products are available at the right time, leading to increased customer satisfaction and operational efficiency.</a:t>
            </a:r>
            <a:endParaRPr lang="en-US" sz="1900"/>
          </a:p>
          <a:p>
            <a:pPr>
              <a:lnSpc>
                <a:spcPct val="115000"/>
              </a:lnSpc>
            </a:pPr>
            <a:endParaRPr lang="en-US" sz="19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AF1615-75F0-3E81-BADD-88F7A2DA9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>
                <a:ea typeface="+mj-lt"/>
                <a:cs typeface="+mj-lt"/>
              </a:rPr>
              <a:t>Importance of Inventory Management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211923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A03E3-6324-F941-605A-713920CD5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Business Problem Statement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EB04EA7-2F39-4EBB-AA22-2BF1F25A722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62000" y="2286000"/>
          <a:ext cx="10668000" cy="3818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70321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6D743-A80B-3872-82E8-52612E53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Solution Approach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33D326C-F226-60C7-6305-4FFBF2BCFF8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62000" y="2286000"/>
          <a:ext cx="10668000" cy="3818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25325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F3A0F6C-EB8F-4A4C-8258-23F6D815E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2" cy="6438900"/>
          </a:xfrm>
          <a:custGeom>
            <a:avLst/>
            <a:gdLst>
              <a:gd name="connsiteX0" fmla="*/ 0 w 12198352"/>
              <a:gd name="connsiteY0" fmla="*/ 0 h 6438900"/>
              <a:gd name="connsiteX1" fmla="*/ 12198352 w 12198352"/>
              <a:gd name="connsiteY1" fmla="*/ 0 h 6438900"/>
              <a:gd name="connsiteX2" fmla="*/ 12198352 w 12198352"/>
              <a:gd name="connsiteY2" fmla="*/ 5644414 h 6438900"/>
              <a:gd name="connsiteX3" fmla="*/ 12042486 w 12198352"/>
              <a:gd name="connsiteY3" fmla="*/ 5750064 h 6438900"/>
              <a:gd name="connsiteX4" fmla="*/ 9483672 w 12198352"/>
              <a:gd name="connsiteY4" fmla="*/ 6432438 h 6438900"/>
              <a:gd name="connsiteX5" fmla="*/ 8500895 w 12198352"/>
              <a:gd name="connsiteY5" fmla="*/ 6437925 h 6438900"/>
              <a:gd name="connsiteX6" fmla="*/ 1629409 w 12198352"/>
              <a:gd name="connsiteY6" fmla="*/ 5170893 h 6438900"/>
              <a:gd name="connsiteX7" fmla="*/ 433424 w 12198352"/>
              <a:gd name="connsiteY7" fmla="*/ 4633819 h 6438900"/>
              <a:gd name="connsiteX8" fmla="*/ 0 w 12198352"/>
              <a:gd name="connsiteY8" fmla="*/ 4450771 h 643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8352" h="6438900">
                <a:moveTo>
                  <a:pt x="0" y="0"/>
                </a:moveTo>
                <a:lnTo>
                  <a:pt x="12198352" y="0"/>
                </a:lnTo>
                <a:lnTo>
                  <a:pt x="12198352" y="5644414"/>
                </a:lnTo>
                <a:lnTo>
                  <a:pt x="12042486" y="5750064"/>
                </a:lnTo>
                <a:cubicBezTo>
                  <a:pt x="11268689" y="6237466"/>
                  <a:pt x="10357585" y="6417714"/>
                  <a:pt x="9483672" y="6432438"/>
                </a:cubicBezTo>
                <a:cubicBezTo>
                  <a:pt x="9158751" y="6438062"/>
                  <a:pt x="8830819" y="6440385"/>
                  <a:pt x="8500895" y="6437925"/>
                </a:cubicBezTo>
                <a:cubicBezTo>
                  <a:pt x="6191416" y="6420695"/>
                  <a:pt x="3784289" y="6168856"/>
                  <a:pt x="1629409" y="5170893"/>
                </a:cubicBezTo>
                <a:cubicBezTo>
                  <a:pt x="1229906" y="4985892"/>
                  <a:pt x="831404" y="4807078"/>
                  <a:pt x="433424" y="4633819"/>
                </a:cubicBezTo>
                <a:lnTo>
                  <a:pt x="0" y="445077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5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A9C92F4-A4A4-42E0-9391-C666AAED1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817925">
            <a:off x="2322363" y="-118377"/>
            <a:ext cx="7900749" cy="9821966"/>
          </a:xfrm>
          <a:custGeom>
            <a:avLst/>
            <a:gdLst>
              <a:gd name="connsiteX0" fmla="*/ 589029 w 7858893"/>
              <a:gd name="connsiteY0" fmla="*/ 9827096 h 9827096"/>
              <a:gd name="connsiteX1" fmla="*/ 0 w 7858893"/>
              <a:gd name="connsiteY1" fmla="*/ 9338053 h 9827096"/>
              <a:gd name="connsiteX2" fmla="*/ 50440 w 7858893"/>
              <a:gd name="connsiteY2" fmla="*/ 9011561 h 9827096"/>
              <a:gd name="connsiteX3" fmla="*/ 398242 w 7858893"/>
              <a:gd name="connsiteY3" fmla="*/ 7620242 h 9827096"/>
              <a:gd name="connsiteX4" fmla="*/ 6756719 w 7858893"/>
              <a:gd name="connsiteY4" fmla="*/ 593416 h 9827096"/>
              <a:gd name="connsiteX5" fmla="*/ 7642630 w 7858893"/>
              <a:gd name="connsiteY5" fmla="*/ 111525 h 9827096"/>
              <a:gd name="connsiteX6" fmla="*/ 7858893 w 7858893"/>
              <a:gd name="connsiteY6" fmla="*/ 0 h 9827096"/>
              <a:gd name="connsiteX0" fmla="*/ 589029 w 8190490"/>
              <a:gd name="connsiteY0" fmla="*/ 9787128 h 9787128"/>
              <a:gd name="connsiteX1" fmla="*/ 0 w 8190490"/>
              <a:gd name="connsiteY1" fmla="*/ 9298085 h 9787128"/>
              <a:gd name="connsiteX2" fmla="*/ 50440 w 8190490"/>
              <a:gd name="connsiteY2" fmla="*/ 8971593 h 9787128"/>
              <a:gd name="connsiteX3" fmla="*/ 398242 w 8190490"/>
              <a:gd name="connsiteY3" fmla="*/ 7580274 h 9787128"/>
              <a:gd name="connsiteX4" fmla="*/ 6756719 w 8190490"/>
              <a:gd name="connsiteY4" fmla="*/ 553448 h 9787128"/>
              <a:gd name="connsiteX5" fmla="*/ 7642630 w 8190490"/>
              <a:gd name="connsiteY5" fmla="*/ 71557 h 9787128"/>
              <a:gd name="connsiteX6" fmla="*/ 8190490 w 8190490"/>
              <a:gd name="connsiteY6" fmla="*/ 0 h 9787128"/>
              <a:gd name="connsiteX7" fmla="*/ 589029 w 8190490"/>
              <a:gd name="connsiteY7" fmla="*/ 9787128 h 9787128"/>
              <a:gd name="connsiteX0" fmla="*/ 589029 w 8281930"/>
              <a:gd name="connsiteY0" fmla="*/ 9722690 h 9722690"/>
              <a:gd name="connsiteX1" fmla="*/ 0 w 8281930"/>
              <a:gd name="connsiteY1" fmla="*/ 9233647 h 9722690"/>
              <a:gd name="connsiteX2" fmla="*/ 50440 w 8281930"/>
              <a:gd name="connsiteY2" fmla="*/ 8907155 h 9722690"/>
              <a:gd name="connsiteX3" fmla="*/ 398242 w 8281930"/>
              <a:gd name="connsiteY3" fmla="*/ 7515836 h 9722690"/>
              <a:gd name="connsiteX4" fmla="*/ 6756719 w 8281930"/>
              <a:gd name="connsiteY4" fmla="*/ 489010 h 9722690"/>
              <a:gd name="connsiteX5" fmla="*/ 7642630 w 8281930"/>
              <a:gd name="connsiteY5" fmla="*/ 7119 h 9722690"/>
              <a:gd name="connsiteX6" fmla="*/ 8281930 w 8281930"/>
              <a:gd name="connsiteY6" fmla="*/ 27002 h 9722690"/>
              <a:gd name="connsiteX0" fmla="*/ 589029 w 7911958"/>
              <a:gd name="connsiteY0" fmla="*/ 9802819 h 9802819"/>
              <a:gd name="connsiteX1" fmla="*/ 0 w 7911958"/>
              <a:gd name="connsiteY1" fmla="*/ 9313776 h 9802819"/>
              <a:gd name="connsiteX2" fmla="*/ 50440 w 7911958"/>
              <a:gd name="connsiteY2" fmla="*/ 8987284 h 9802819"/>
              <a:gd name="connsiteX3" fmla="*/ 398242 w 7911958"/>
              <a:gd name="connsiteY3" fmla="*/ 7595965 h 9802819"/>
              <a:gd name="connsiteX4" fmla="*/ 6756719 w 7911958"/>
              <a:gd name="connsiteY4" fmla="*/ 569139 h 9802819"/>
              <a:gd name="connsiteX5" fmla="*/ 7642630 w 7911958"/>
              <a:gd name="connsiteY5" fmla="*/ 87248 h 9802819"/>
              <a:gd name="connsiteX6" fmla="*/ 7911958 w 7911958"/>
              <a:gd name="connsiteY6" fmla="*/ 0 h 9802819"/>
              <a:gd name="connsiteX0" fmla="*/ 589029 w 7642630"/>
              <a:gd name="connsiteY0" fmla="*/ 9715571 h 9715571"/>
              <a:gd name="connsiteX1" fmla="*/ 0 w 7642630"/>
              <a:gd name="connsiteY1" fmla="*/ 9226528 h 9715571"/>
              <a:gd name="connsiteX2" fmla="*/ 50440 w 7642630"/>
              <a:gd name="connsiteY2" fmla="*/ 8900036 h 9715571"/>
              <a:gd name="connsiteX3" fmla="*/ 398242 w 7642630"/>
              <a:gd name="connsiteY3" fmla="*/ 7508717 h 9715571"/>
              <a:gd name="connsiteX4" fmla="*/ 6756719 w 7642630"/>
              <a:gd name="connsiteY4" fmla="*/ 481891 h 9715571"/>
              <a:gd name="connsiteX5" fmla="*/ 7642630 w 7642630"/>
              <a:gd name="connsiteY5" fmla="*/ 0 h 9715571"/>
              <a:gd name="connsiteX0" fmla="*/ 589029 w 7900749"/>
              <a:gd name="connsiteY0" fmla="*/ 9821966 h 9821966"/>
              <a:gd name="connsiteX1" fmla="*/ 0 w 7900749"/>
              <a:gd name="connsiteY1" fmla="*/ 9332923 h 9821966"/>
              <a:gd name="connsiteX2" fmla="*/ 50440 w 7900749"/>
              <a:gd name="connsiteY2" fmla="*/ 9006431 h 9821966"/>
              <a:gd name="connsiteX3" fmla="*/ 398242 w 7900749"/>
              <a:gd name="connsiteY3" fmla="*/ 7615112 h 9821966"/>
              <a:gd name="connsiteX4" fmla="*/ 6756719 w 7900749"/>
              <a:gd name="connsiteY4" fmla="*/ 588286 h 9821966"/>
              <a:gd name="connsiteX5" fmla="*/ 7900749 w 7900749"/>
              <a:gd name="connsiteY5" fmla="*/ 0 h 9821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00749" h="9821966">
                <a:moveTo>
                  <a:pt x="589029" y="9821966"/>
                </a:moveTo>
                <a:lnTo>
                  <a:pt x="0" y="9332923"/>
                </a:lnTo>
                <a:lnTo>
                  <a:pt x="50440" y="9006431"/>
                </a:lnTo>
                <a:cubicBezTo>
                  <a:pt x="119970" y="8604142"/>
                  <a:pt x="221982" y="8158814"/>
                  <a:pt x="398242" y="7615112"/>
                </a:cubicBezTo>
                <a:cubicBezTo>
                  <a:pt x="1372817" y="4608865"/>
                  <a:pt x="3887952" y="2237199"/>
                  <a:pt x="6756719" y="588286"/>
                </a:cubicBezTo>
                <a:cubicBezTo>
                  <a:pt x="6992735" y="452730"/>
                  <a:pt x="7549593" y="182994"/>
                  <a:pt x="7900749" y="0"/>
                </a:cubicBez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ABA3CF-92E8-7A4E-60E6-3405340FB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751" y="762000"/>
            <a:ext cx="3598808" cy="2286000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OVERVIEW OF DATASHEET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BECBC47-8FC7-772A-A619-0FF47ECAD8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001637"/>
              </p:ext>
            </p:extLst>
          </p:nvPr>
        </p:nvGraphicFramePr>
        <p:xfrm>
          <a:off x="4572000" y="771726"/>
          <a:ext cx="6858000" cy="45622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43470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White percentage symbol on red background">
            <a:extLst>
              <a:ext uri="{FF2B5EF4-FFF2-40B4-BE49-F238E27FC236}">
                <a16:creationId xmlns:a16="http://schemas.microsoft.com/office/drawing/2014/main" id="{D9BC4D19-3314-B3DB-1EE6-2A9F8AF01E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848" r="111" b="2"/>
          <a:stretch/>
        </p:blipFill>
        <p:spPr>
          <a:xfrm>
            <a:off x="-8" y="762006"/>
            <a:ext cx="5948805" cy="6095979"/>
          </a:xfrm>
          <a:custGeom>
            <a:avLst/>
            <a:gdLst/>
            <a:ahLst/>
            <a:cxnLst/>
            <a:rect l="l" t="t" r="r" b="b"/>
            <a:pathLst>
              <a:path w="5948805" h="6095979">
                <a:moveTo>
                  <a:pt x="1573832" y="765"/>
                </a:moveTo>
                <a:cubicBezTo>
                  <a:pt x="1940190" y="-10734"/>
                  <a:pt x="2329345" y="109280"/>
                  <a:pt x="2734663" y="238687"/>
                </a:cubicBezTo>
                <a:cubicBezTo>
                  <a:pt x="4118244" y="680647"/>
                  <a:pt x="5296697" y="1302752"/>
                  <a:pt x="5668316" y="3639516"/>
                </a:cubicBezTo>
                <a:cubicBezTo>
                  <a:pt x="5788298" y="4393559"/>
                  <a:pt x="5890546" y="5142244"/>
                  <a:pt x="5937022" y="5865869"/>
                </a:cubicBezTo>
                <a:lnTo>
                  <a:pt x="5948805" y="6095979"/>
                </a:lnTo>
                <a:lnTo>
                  <a:pt x="0" y="6095979"/>
                </a:lnTo>
                <a:lnTo>
                  <a:pt x="0" y="1621672"/>
                </a:lnTo>
                <a:lnTo>
                  <a:pt x="36310" y="1518814"/>
                </a:lnTo>
                <a:cubicBezTo>
                  <a:pt x="109805" y="1321982"/>
                  <a:pt x="192755" y="1133640"/>
                  <a:pt x="287891" y="956872"/>
                </a:cubicBezTo>
                <a:cubicBezTo>
                  <a:pt x="669453" y="247734"/>
                  <a:pt x="1102800" y="15549"/>
                  <a:pt x="1573832" y="765"/>
                </a:cubicBez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3BFB3E6-2D9E-4A5C-826F-44A91F5977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23838" y="538152"/>
            <a:ext cx="6095989" cy="654368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C2D74-1E6C-CA3C-1C6D-FFF563FE6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1" y="3048000"/>
            <a:ext cx="4572000" cy="304800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1100"/>
              <a:t>ABC classification is based on revenue being generated .</a:t>
            </a:r>
          </a:p>
          <a:p>
            <a:pPr>
              <a:lnSpc>
                <a:spcPct val="115000"/>
              </a:lnSpc>
            </a:pPr>
            <a:r>
              <a:rPr lang="en-US" sz="1100"/>
              <a:t>Annual sale quantity-</a:t>
            </a:r>
            <a:r>
              <a:rPr lang="en-US" sz="1100">
                <a:ea typeface="+mn-lt"/>
                <a:cs typeface="+mn-lt"/>
              </a:rPr>
              <a:t>Total quantity sold per product annually.</a:t>
            </a:r>
            <a:endParaRPr lang="en-US" sz="1100"/>
          </a:p>
          <a:p>
            <a:pPr>
              <a:lnSpc>
                <a:spcPct val="115000"/>
              </a:lnSpc>
            </a:pPr>
            <a:r>
              <a:rPr lang="en-US" sz="1100"/>
              <a:t>Annual revenue-</a:t>
            </a:r>
            <a:r>
              <a:rPr lang="en-US" sz="1100">
                <a:ea typeface="+mn-lt"/>
                <a:cs typeface="+mn-lt"/>
              </a:rPr>
              <a:t>Revenue generated per product annually.</a:t>
            </a:r>
            <a:endParaRPr lang="en-US" sz="1100"/>
          </a:p>
          <a:p>
            <a:pPr>
              <a:lnSpc>
                <a:spcPct val="115000"/>
              </a:lnSpc>
            </a:pPr>
            <a:r>
              <a:rPr lang="en-US" sz="1100"/>
              <a:t>Revenue share %-</a:t>
            </a:r>
            <a:r>
              <a:rPr lang="en-US" sz="1100">
                <a:ea typeface="+mn-lt"/>
                <a:cs typeface="+mn-lt"/>
              </a:rPr>
              <a:t>Percentage of total revenue contributed by each product.</a:t>
            </a:r>
          </a:p>
          <a:p>
            <a:pPr>
              <a:lnSpc>
                <a:spcPct val="115000"/>
              </a:lnSpc>
            </a:pPr>
            <a:r>
              <a:rPr lang="en-US" sz="1100"/>
              <a:t>Cumulative share -</a:t>
            </a:r>
            <a:r>
              <a:rPr lang="en-US" sz="1100">
                <a:ea typeface="+mn-lt"/>
                <a:cs typeface="+mn-lt"/>
              </a:rPr>
              <a:t>Running total of revenue share percentages.</a:t>
            </a:r>
          </a:p>
          <a:p>
            <a:pPr>
              <a:lnSpc>
                <a:spcPct val="115000"/>
              </a:lnSpc>
            </a:pPr>
            <a:r>
              <a:rPr lang="en-US" sz="1100" b="1">
                <a:ea typeface="+mn-lt"/>
                <a:cs typeface="+mn-lt"/>
              </a:rPr>
              <a:t>A:</a:t>
            </a:r>
            <a:r>
              <a:rPr lang="en-US" sz="1100">
                <a:ea typeface="+mn-lt"/>
                <a:cs typeface="+mn-lt"/>
              </a:rPr>
              <a:t> Top 70% of cumulative revenue share.</a:t>
            </a:r>
            <a:endParaRPr lang="en-US" sz="1100"/>
          </a:p>
          <a:p>
            <a:pPr>
              <a:lnSpc>
                <a:spcPct val="115000"/>
              </a:lnSpc>
            </a:pPr>
            <a:r>
              <a:rPr lang="en-US" sz="1100" b="1">
                <a:ea typeface="+mn-lt"/>
                <a:cs typeface="+mn-lt"/>
              </a:rPr>
              <a:t>B:</a:t>
            </a:r>
            <a:r>
              <a:rPr lang="en-US" sz="1100">
                <a:ea typeface="+mn-lt"/>
                <a:cs typeface="+mn-lt"/>
              </a:rPr>
              <a:t> Next 20% of cumulative revenue share.</a:t>
            </a:r>
            <a:endParaRPr lang="en-US" sz="1100"/>
          </a:p>
          <a:p>
            <a:pPr>
              <a:lnSpc>
                <a:spcPct val="115000"/>
              </a:lnSpc>
            </a:pPr>
            <a:r>
              <a:rPr lang="en-US" sz="1100" b="1">
                <a:ea typeface="+mn-lt"/>
                <a:cs typeface="+mn-lt"/>
              </a:rPr>
              <a:t>C:</a:t>
            </a:r>
            <a:r>
              <a:rPr lang="en-US" sz="1100">
                <a:ea typeface="+mn-lt"/>
                <a:cs typeface="+mn-lt"/>
              </a:rPr>
              <a:t> Remaining 10% of cumulative revenue share.</a:t>
            </a:r>
            <a:endParaRPr lang="en-US" sz="1100"/>
          </a:p>
          <a:p>
            <a:pPr>
              <a:lnSpc>
                <a:spcPct val="115000"/>
              </a:lnSpc>
            </a:pPr>
            <a:endParaRPr lang="en-US" sz="1100"/>
          </a:p>
          <a:p>
            <a:pPr>
              <a:lnSpc>
                <a:spcPct val="115000"/>
              </a:lnSpc>
            </a:pPr>
            <a:endParaRPr lang="en-US" sz="1100"/>
          </a:p>
          <a:p>
            <a:pPr>
              <a:lnSpc>
                <a:spcPct val="115000"/>
              </a:lnSpc>
            </a:pPr>
            <a:endParaRPr lang="en-US" sz="11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E96BBD-63CD-5AE7-7F4F-8C7BD806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523990"/>
            <a:ext cx="4572000" cy="1524010"/>
          </a:xfrm>
        </p:spPr>
        <p:txBody>
          <a:bodyPr anchor="t">
            <a:normAutofit/>
          </a:bodyPr>
          <a:lstStyle/>
          <a:p>
            <a:r>
              <a:rPr lang="en-US" sz="3200" dirty="0"/>
              <a:t>ABC CLASSIFICATION </a:t>
            </a:r>
          </a:p>
        </p:txBody>
      </p:sp>
    </p:spTree>
    <p:extLst>
      <p:ext uri="{BB962C8B-B14F-4D97-AF65-F5344CB8AC3E}">
        <p14:creationId xmlns:p14="http://schemas.microsoft.com/office/powerpoint/2010/main" val="3511947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E5665625-240D-B36D-C907-A703EBAAA7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436" r="17384" b="-3"/>
          <a:stretch/>
        </p:blipFill>
        <p:spPr>
          <a:xfrm>
            <a:off x="1" y="10"/>
            <a:ext cx="5265919" cy="6857990"/>
          </a:xfrm>
          <a:custGeom>
            <a:avLst/>
            <a:gdLst/>
            <a:ahLst/>
            <a:cxnLst/>
            <a:rect l="l" t="t" r="r" b="b"/>
            <a:pathLst>
              <a:path w="5265919" h="6858000">
                <a:moveTo>
                  <a:pt x="0" y="0"/>
                </a:moveTo>
                <a:lnTo>
                  <a:pt x="1928158" y="0"/>
                </a:lnTo>
                <a:lnTo>
                  <a:pt x="2086666" y="218181"/>
                </a:lnTo>
                <a:cubicBezTo>
                  <a:pt x="2695854" y="1023180"/>
                  <a:pt x="3451052" y="1818277"/>
                  <a:pt x="4009668" y="2631787"/>
                </a:cubicBezTo>
                <a:cubicBezTo>
                  <a:pt x="4741122" y="3696928"/>
                  <a:pt x="5292623" y="4799581"/>
                  <a:pt x="5264920" y="5672947"/>
                </a:cubicBezTo>
                <a:cubicBezTo>
                  <a:pt x="5253483" y="6040467"/>
                  <a:pt x="5142899" y="6348559"/>
                  <a:pt x="4962841" y="6612444"/>
                </a:cubicBezTo>
                <a:cubicBezTo>
                  <a:pt x="4925329" y="6667420"/>
                  <a:pt x="4884801" y="6720477"/>
                  <a:pt x="4841526" y="6771753"/>
                </a:cubicBezTo>
                <a:lnTo>
                  <a:pt x="476156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3588014-99E8-44C1-BB9D-26C13B241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7789134">
            <a:off x="1570515" y="454890"/>
            <a:ext cx="3969651" cy="5948221"/>
          </a:xfrm>
          <a:custGeom>
            <a:avLst/>
            <a:gdLst>
              <a:gd name="connsiteX0" fmla="*/ 4594048 w 9861488"/>
              <a:gd name="connsiteY0" fmla="*/ 11458472 h 11458472"/>
              <a:gd name="connsiteX1" fmla="*/ 0 w 9861488"/>
              <a:gd name="connsiteY1" fmla="*/ 5948221 h 11458472"/>
              <a:gd name="connsiteX2" fmla="*/ 1863 w 9861488"/>
              <a:gd name="connsiteY2" fmla="*/ 5698862 h 11458472"/>
              <a:gd name="connsiteX3" fmla="*/ 320025 w 9861488"/>
              <a:gd name="connsiteY3" fmla="*/ 3799836 h 11458472"/>
              <a:gd name="connsiteX4" fmla="*/ 3430486 w 9861488"/>
              <a:gd name="connsiteY4" fmla="*/ 295907 h 11458472"/>
              <a:gd name="connsiteX5" fmla="*/ 3863859 w 9861488"/>
              <a:gd name="connsiteY5" fmla="*/ 55612 h 11458472"/>
              <a:gd name="connsiteX6" fmla="*/ 3969651 w 9861488"/>
              <a:gd name="connsiteY6" fmla="*/ 0 h 11458472"/>
              <a:gd name="connsiteX7" fmla="*/ 9861488 w 9861488"/>
              <a:gd name="connsiteY7" fmla="*/ 7066862 h 11458472"/>
              <a:gd name="connsiteX8" fmla="*/ 4594048 w 9861488"/>
              <a:gd name="connsiteY8" fmla="*/ 11458472 h 11458472"/>
              <a:gd name="connsiteX0" fmla="*/ 0 w 9861488"/>
              <a:gd name="connsiteY0" fmla="*/ 5948221 h 11549912"/>
              <a:gd name="connsiteX1" fmla="*/ 1863 w 9861488"/>
              <a:gd name="connsiteY1" fmla="*/ 5698862 h 11549912"/>
              <a:gd name="connsiteX2" fmla="*/ 320025 w 9861488"/>
              <a:gd name="connsiteY2" fmla="*/ 3799836 h 11549912"/>
              <a:gd name="connsiteX3" fmla="*/ 3430486 w 9861488"/>
              <a:gd name="connsiteY3" fmla="*/ 295907 h 11549912"/>
              <a:gd name="connsiteX4" fmla="*/ 3863859 w 9861488"/>
              <a:gd name="connsiteY4" fmla="*/ 55612 h 11549912"/>
              <a:gd name="connsiteX5" fmla="*/ 3969651 w 9861488"/>
              <a:gd name="connsiteY5" fmla="*/ 0 h 11549912"/>
              <a:gd name="connsiteX6" fmla="*/ 9861488 w 9861488"/>
              <a:gd name="connsiteY6" fmla="*/ 7066862 h 11549912"/>
              <a:gd name="connsiteX7" fmla="*/ 4685488 w 9861488"/>
              <a:gd name="connsiteY7" fmla="*/ 11549912 h 11549912"/>
              <a:gd name="connsiteX0" fmla="*/ 0 w 9861488"/>
              <a:gd name="connsiteY0" fmla="*/ 5948221 h 7066862"/>
              <a:gd name="connsiteX1" fmla="*/ 1863 w 9861488"/>
              <a:gd name="connsiteY1" fmla="*/ 5698862 h 7066862"/>
              <a:gd name="connsiteX2" fmla="*/ 320025 w 9861488"/>
              <a:gd name="connsiteY2" fmla="*/ 3799836 h 7066862"/>
              <a:gd name="connsiteX3" fmla="*/ 3430486 w 9861488"/>
              <a:gd name="connsiteY3" fmla="*/ 295907 h 7066862"/>
              <a:gd name="connsiteX4" fmla="*/ 3863859 w 9861488"/>
              <a:gd name="connsiteY4" fmla="*/ 55612 h 7066862"/>
              <a:gd name="connsiteX5" fmla="*/ 3969651 w 9861488"/>
              <a:gd name="connsiteY5" fmla="*/ 0 h 7066862"/>
              <a:gd name="connsiteX6" fmla="*/ 9861488 w 9861488"/>
              <a:gd name="connsiteY6" fmla="*/ 7066862 h 7066862"/>
              <a:gd name="connsiteX0" fmla="*/ 0 w 3969651"/>
              <a:gd name="connsiteY0" fmla="*/ 5948221 h 5948221"/>
              <a:gd name="connsiteX1" fmla="*/ 1863 w 3969651"/>
              <a:gd name="connsiteY1" fmla="*/ 5698862 h 5948221"/>
              <a:gd name="connsiteX2" fmla="*/ 320025 w 3969651"/>
              <a:gd name="connsiteY2" fmla="*/ 3799836 h 5948221"/>
              <a:gd name="connsiteX3" fmla="*/ 3430486 w 3969651"/>
              <a:gd name="connsiteY3" fmla="*/ 295907 h 5948221"/>
              <a:gd name="connsiteX4" fmla="*/ 3863859 w 3969651"/>
              <a:gd name="connsiteY4" fmla="*/ 55612 h 5948221"/>
              <a:gd name="connsiteX5" fmla="*/ 3969651 w 3969651"/>
              <a:gd name="connsiteY5" fmla="*/ 0 h 594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69651" h="5948221">
                <a:moveTo>
                  <a:pt x="0" y="5948221"/>
                </a:moveTo>
                <a:lnTo>
                  <a:pt x="1863" y="5698862"/>
                </a:lnTo>
                <a:cubicBezTo>
                  <a:pt x="27184" y="5017139"/>
                  <a:pt x="133214" y="4368297"/>
                  <a:pt x="320025" y="3799836"/>
                </a:cubicBezTo>
                <a:cubicBezTo>
                  <a:pt x="810579" y="2305232"/>
                  <a:pt x="2027133" y="1118138"/>
                  <a:pt x="3430486" y="295907"/>
                </a:cubicBezTo>
                <a:cubicBezTo>
                  <a:pt x="3545941" y="228312"/>
                  <a:pt x="3692079" y="146862"/>
                  <a:pt x="3863859" y="55612"/>
                </a:cubicBezTo>
                <a:lnTo>
                  <a:pt x="3969651" y="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B2B529-1FF4-317A-785A-D8E4F373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1" y="1524000"/>
            <a:ext cx="3018325" cy="4572000"/>
          </a:xfrm>
        </p:spPr>
        <p:txBody>
          <a:bodyPr anchor="t">
            <a:normAutofit/>
          </a:bodyPr>
          <a:lstStyle/>
          <a:p>
            <a:r>
              <a:rPr lang="en-US" sz="3200">
                <a:ea typeface="+mj-lt"/>
                <a:cs typeface="+mj-lt"/>
              </a:rPr>
              <a:t>XYZ Classification Based on Demand Variability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E223A-AE8C-30F0-EA88-B5B4C2B30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7769" y="488157"/>
            <a:ext cx="3792231" cy="560784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1100" b="1" dirty="0">
                <a:ea typeface="+mn-lt"/>
                <a:cs typeface="+mn-lt"/>
              </a:rPr>
              <a:t>Weekly Demand: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ea typeface="+mn-lt"/>
                <a:cs typeface="+mn-lt"/>
              </a:rPr>
              <a:t>Demand data for each product on a weekly basis.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ea typeface="+mn-lt"/>
                <a:cs typeface="+mn-lt"/>
              </a:rPr>
              <a:t>Average Weekly Demand: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ea typeface="+mn-lt"/>
                <a:cs typeface="+mn-lt"/>
              </a:rPr>
              <a:t>The average demand for each product per week.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ea typeface="+mn-lt"/>
                <a:cs typeface="+mn-lt"/>
              </a:rPr>
              <a:t>Standard Deviation (SD) of Weekly Demand: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ea typeface="+mn-lt"/>
                <a:cs typeface="+mn-lt"/>
              </a:rPr>
              <a:t>Measures the variability of weekly demand for each product.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ea typeface="+mn-lt"/>
                <a:cs typeface="+mn-lt"/>
              </a:rPr>
              <a:t>Coefficient of Variation (CV):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ea typeface="+mn-lt"/>
                <a:cs typeface="+mn-lt"/>
              </a:rPr>
              <a:t>CV = SD of Weekly Demand / Average Weekly Demand.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ea typeface="+mn-lt"/>
                <a:cs typeface="+mn-lt"/>
              </a:rPr>
              <a:t>Smaller CV indicates uniform demand, larger CV indicates uncertain demand.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ea typeface="+mn-lt"/>
                <a:cs typeface="+mn-lt"/>
              </a:rPr>
              <a:t>CV Rank: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ea typeface="+mn-lt"/>
                <a:cs typeface="+mn-lt"/>
              </a:rPr>
              <a:t>Ranking products based on their CV values.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ea typeface="+mn-lt"/>
                <a:cs typeface="+mn-lt"/>
              </a:rPr>
              <a:t>XYZ Category: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ea typeface="+mn-lt"/>
                <a:cs typeface="+mn-lt"/>
              </a:rPr>
              <a:t>X:</a:t>
            </a:r>
            <a:r>
              <a:rPr lang="en-US" sz="1100" dirty="0">
                <a:ea typeface="+mn-lt"/>
                <a:cs typeface="+mn-lt"/>
              </a:rPr>
              <a:t> CV Rank &lt; 0.2 * Max(CV Rank) (Uniform demand)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ea typeface="+mn-lt"/>
                <a:cs typeface="+mn-lt"/>
              </a:rPr>
              <a:t>Y:</a:t>
            </a:r>
            <a:r>
              <a:rPr lang="en-US" sz="1100" dirty="0">
                <a:ea typeface="+mn-lt"/>
                <a:cs typeface="+mn-lt"/>
              </a:rPr>
              <a:t> CV Rank &lt; 0.5 * Max(CV Rank) (Moderate variability)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ea typeface="+mn-lt"/>
                <a:cs typeface="+mn-lt"/>
              </a:rPr>
              <a:t>Z:</a:t>
            </a:r>
            <a:r>
              <a:rPr lang="en-US" sz="1100" dirty="0">
                <a:ea typeface="+mn-lt"/>
                <a:cs typeface="+mn-lt"/>
              </a:rPr>
              <a:t> Remaining items (Uncertain demand)</a:t>
            </a:r>
            <a:endParaRPr lang="en-US" sz="1100">
              <a:solidFill>
                <a:srgbClr val="FFFFFF">
                  <a:alpha val="70000"/>
                </a:srgbClr>
              </a:solidFill>
            </a:endParaRPr>
          </a:p>
          <a:p>
            <a:pPr>
              <a:lnSpc>
                <a:spcPct val="115000"/>
              </a:lnSpc>
            </a:pP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3278091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3886D-AD13-7F27-B712-D77F312B7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Inventory turnover ratio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91170-2960-1991-D87A-04889D9E4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The number of times inventory is sold and replaced over a specific period is called as inventory turnover ratio= cost of goods sold </a:t>
            </a:r>
            <a:r>
              <a:rPr lang="en-US" dirty="0" err="1">
                <a:ea typeface="+mn-lt"/>
                <a:cs typeface="+mn-lt"/>
              </a:rPr>
              <a:t>anually</a:t>
            </a:r>
            <a:r>
              <a:rPr lang="en-US" dirty="0">
                <a:ea typeface="+mn-lt"/>
                <a:cs typeface="+mn-lt"/>
              </a:rPr>
              <a:t>/avg inventory value in ware house</a:t>
            </a:r>
            <a:endParaRPr lang="en-US" dirty="0" err="1">
              <a:solidFill>
                <a:srgbClr val="FFFFFF">
                  <a:alpha val="70000"/>
                </a:srgbClr>
              </a:solidFill>
            </a:endParaRPr>
          </a:p>
          <a:p>
            <a:r>
              <a:rPr lang="en-US" b="1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Significance:</a:t>
            </a:r>
            <a:endParaRPr lang="en-US" dirty="0">
              <a:solidFill>
                <a:srgbClr val="FFFFFF">
                  <a:alpha val="70000"/>
                </a:srgbClr>
              </a:solidFill>
            </a:endParaRPr>
          </a:p>
          <a:p>
            <a:r>
              <a:rPr lang="en-US" b="1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Efficiency Measurement:</a:t>
            </a:r>
            <a:r>
              <a:rPr lang="en-US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Indicates how efficiently a company manages its inventory.</a:t>
            </a:r>
            <a:endParaRPr lang="en-US" dirty="0"/>
          </a:p>
          <a:p>
            <a:r>
              <a:rPr lang="en-US" b="1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Cash Flow Impact:</a:t>
            </a:r>
            <a:r>
              <a:rPr lang="en-US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Higher turnover suggests better cash flow and less money tied up in inventory.</a:t>
            </a:r>
            <a:endParaRPr lang="en-US" dirty="0"/>
          </a:p>
          <a:p>
            <a:r>
              <a:rPr lang="en-US" b="1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Stock Management:</a:t>
            </a:r>
            <a:r>
              <a:rPr lang="en-US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Helps in identifying slow-moving or obsolete stock.</a:t>
            </a:r>
            <a:endParaRPr lang="en-US" dirty="0"/>
          </a:p>
          <a:p>
            <a:r>
              <a:rPr lang="en-US" b="1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Demand Forecasting:</a:t>
            </a:r>
            <a:r>
              <a:rPr lang="en-US" dirty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Reflects the accuracy of demand forecasting and inventory planning</a:t>
            </a:r>
            <a:endParaRPr lang="en-US" dirty="0"/>
          </a:p>
          <a:p>
            <a:endParaRPr lang="en-US" dirty="0">
              <a:solidFill>
                <a:srgbClr val="FFFFFF">
                  <a:alpha val="70000"/>
                </a:srgbClr>
              </a:solidFill>
            </a:endParaRPr>
          </a:p>
          <a:p>
            <a:endParaRPr lang="en-US" dirty="0">
              <a:solidFill>
                <a:srgbClr val="FFFFFF">
                  <a:alpha val="70000"/>
                </a:srgbClr>
              </a:solidFill>
            </a:endParaRPr>
          </a:p>
          <a:p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endParaRPr lang="en-US" dirty="0">
              <a:solidFill>
                <a:srgbClr val="FFFFFF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749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D5CDE-26F7-F2E3-32BC-CD5BA17EF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 stock &amp; Reorder 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2083D-B6CE-B456-3D90-4BCEA6EC2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US" b="1" dirty="0">
                <a:ea typeface="+mn-lt"/>
                <a:cs typeface="+mn-lt"/>
              </a:rPr>
              <a:t>Safety Stock:</a:t>
            </a:r>
            <a:endParaRPr lang="en-US" dirty="0">
              <a:solidFill>
                <a:srgbClr val="FFFFFF">
                  <a:alpha val="70000"/>
                </a:srgbClr>
              </a:solidFill>
            </a:endParaRPr>
          </a:p>
          <a:p>
            <a:r>
              <a:rPr lang="en-US" b="1">
                <a:ea typeface="+mn-lt"/>
                <a:cs typeface="+mn-lt"/>
              </a:rPr>
              <a:t>Formula:</a:t>
            </a:r>
            <a:r>
              <a:rPr lang="en-US">
                <a:ea typeface="+mn-lt"/>
                <a:cs typeface="+mn-lt"/>
              </a:rPr>
              <a:t> Safety Stock = (Peak Demand * Max Lead Time) - (Avg Demand * Avg Lead Time)</a:t>
            </a:r>
            <a:endParaRPr lang="en-US"/>
          </a:p>
          <a:p>
            <a:r>
              <a:rPr lang="en-US">
                <a:ea typeface="+mn-lt"/>
                <a:cs typeface="+mn-lt"/>
              </a:rPr>
              <a:t>Ensures buffer stock to prevent stockouts during peak demand or delayed supply.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Reorder Point: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Formula:</a:t>
            </a:r>
            <a:r>
              <a:rPr lang="en-US">
                <a:ea typeface="+mn-lt"/>
                <a:cs typeface="+mn-lt"/>
              </a:rPr>
              <a:t> Reorder Point = Safety Stock + (Avg Demand * Avg Lead Time)</a:t>
            </a:r>
            <a:endParaRPr lang="en-US"/>
          </a:p>
          <a:p>
            <a:r>
              <a:rPr lang="en-US">
                <a:ea typeface="+mn-lt"/>
                <a:cs typeface="+mn-lt"/>
              </a:rPr>
              <a:t>The inventory level at which a new order should be placed to replenish stock before it runs out.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Order Decision:</a:t>
            </a:r>
            <a:endParaRPr lang="en-US"/>
          </a:p>
          <a:p>
            <a:r>
              <a:rPr lang="en-US" b="1" dirty="0">
                <a:ea typeface="+mn-lt"/>
                <a:cs typeface="+mn-lt"/>
              </a:rPr>
              <a:t>Logic:</a:t>
            </a:r>
            <a:r>
              <a:rPr lang="en-US" dirty="0">
                <a:ea typeface="+mn-lt"/>
                <a:cs typeface="+mn-lt"/>
              </a:rPr>
              <a:t> If Current Stock &lt; Reorder Point, then place a new order; otherwise, no order needed.</a:t>
            </a:r>
            <a:endParaRPr lang="en-US" dirty="0"/>
          </a:p>
          <a:p>
            <a:endParaRPr lang="en-US" dirty="0">
              <a:solidFill>
                <a:srgbClr val="FFFFFF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983412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LightSeed_2SEEDS">
      <a:dk1>
        <a:srgbClr val="000000"/>
      </a:dk1>
      <a:lt1>
        <a:srgbClr val="FFFFFF"/>
      </a:lt1>
      <a:dk2>
        <a:srgbClr val="3F2441"/>
      </a:dk2>
      <a:lt2>
        <a:srgbClr val="E2E5E8"/>
      </a:lt2>
      <a:accent1>
        <a:srgbClr val="BA987F"/>
      </a:accent1>
      <a:accent2>
        <a:srgbClr val="C69796"/>
      </a:accent2>
      <a:accent3>
        <a:srgbClr val="A7A17F"/>
      </a:accent3>
      <a:accent4>
        <a:srgbClr val="76ACAC"/>
      </a:accent4>
      <a:accent5>
        <a:srgbClr val="85A5BD"/>
      </a:accent5>
      <a:accent6>
        <a:srgbClr val="7F88BA"/>
      </a:accent6>
      <a:hlink>
        <a:srgbClr val="5B86A6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718</Words>
  <Application>Microsoft Office PowerPoint</Application>
  <PresentationFormat>Widescreen</PresentationFormat>
  <Paragraphs>69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Avenir Next LT Pro Light</vt:lpstr>
      <vt:lpstr>Sitka Subheading</vt:lpstr>
      <vt:lpstr>PebbleVTI</vt:lpstr>
      <vt:lpstr>INVENTORY WAREHOUSE MANAGEMENT</vt:lpstr>
      <vt:lpstr>Importance of Inventory Management</vt:lpstr>
      <vt:lpstr>Business Problem Statement</vt:lpstr>
      <vt:lpstr>Solution Approach</vt:lpstr>
      <vt:lpstr>OVERVIEW OF DATASHEET</vt:lpstr>
      <vt:lpstr>ABC CLASSIFICATION </vt:lpstr>
      <vt:lpstr>XYZ Classification Based on Demand Variability</vt:lpstr>
      <vt:lpstr>Inventory turnover ratio</vt:lpstr>
      <vt:lpstr>Safety stock &amp; Reorder Point</vt:lpstr>
      <vt:lpstr>Benefit of my DASHBOARD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chiranjibi dalai</cp:lastModifiedBy>
  <cp:revision>159</cp:revision>
  <dcterms:created xsi:type="dcterms:W3CDTF">2024-07-27T18:50:41Z</dcterms:created>
  <dcterms:modified xsi:type="dcterms:W3CDTF">2026-02-04T10:23:21Z</dcterms:modified>
</cp:coreProperties>
</file>

<file path=docProps/thumbnail.jpeg>
</file>